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55"/>
  </p:notesMasterIdLst>
  <p:sldIdLst>
    <p:sldId id="264" r:id="rId6"/>
    <p:sldId id="504" r:id="rId7"/>
    <p:sldId id="373" r:id="rId8"/>
    <p:sldId id="524" r:id="rId9"/>
    <p:sldId id="555" r:id="rId10"/>
    <p:sldId id="546" r:id="rId11"/>
    <p:sldId id="349" r:id="rId12"/>
    <p:sldId id="348" r:id="rId13"/>
    <p:sldId id="355" r:id="rId14"/>
    <p:sldId id="513" r:id="rId15"/>
    <p:sldId id="514" r:id="rId16"/>
    <p:sldId id="515" r:id="rId17"/>
    <p:sldId id="516" r:id="rId18"/>
    <p:sldId id="517" r:id="rId19"/>
    <p:sldId id="551" r:id="rId20"/>
    <p:sldId id="552" r:id="rId21"/>
    <p:sldId id="547" r:id="rId22"/>
    <p:sldId id="569" r:id="rId23"/>
    <p:sldId id="570" r:id="rId24"/>
    <p:sldId id="571" r:id="rId25"/>
    <p:sldId id="548" r:id="rId26"/>
    <p:sldId id="557" r:id="rId27"/>
    <p:sldId id="560" r:id="rId28"/>
    <p:sldId id="561" r:id="rId29"/>
    <p:sldId id="562" r:id="rId30"/>
    <p:sldId id="563" r:id="rId31"/>
    <p:sldId id="549" r:id="rId32"/>
    <p:sldId id="572" r:id="rId33"/>
    <p:sldId id="573" r:id="rId34"/>
    <p:sldId id="574" r:id="rId35"/>
    <p:sldId id="577" r:id="rId36"/>
    <p:sldId id="575" r:id="rId37"/>
    <p:sldId id="576" r:id="rId38"/>
    <p:sldId id="550" r:id="rId39"/>
    <p:sldId id="558" r:id="rId40"/>
    <p:sldId id="559" r:id="rId41"/>
    <p:sldId id="565" r:id="rId42"/>
    <p:sldId id="567" r:id="rId43"/>
    <p:sldId id="568" r:id="rId44"/>
    <p:sldId id="458" r:id="rId45"/>
    <p:sldId id="506" r:id="rId46"/>
    <p:sldId id="275" r:id="rId47"/>
    <p:sldId id="508" r:id="rId48"/>
    <p:sldId id="273" r:id="rId49"/>
    <p:sldId id="272" r:id="rId50"/>
    <p:sldId id="271" r:id="rId51"/>
    <p:sldId id="601" r:id="rId52"/>
    <p:sldId id="345" r:id="rId53"/>
    <p:sldId id="31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De Moor" initials="NDM" lastIdx="1" clrIdx="0">
    <p:extLst>
      <p:ext uri="{19B8F6BF-5375-455C-9EA6-DF929625EA0E}">
        <p15:presenceInfo xmlns:p15="http://schemas.microsoft.com/office/powerpoint/2012/main" userId="S::nicolas.demoor@student.uclouvain.be::32e929f6-e4db-4b7a-9008-126b1e3aae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0" autoAdjust="0"/>
    <p:restoredTop sz="94660"/>
  </p:normalViewPr>
  <p:slideViewPr>
    <p:cSldViewPr snapToGrid="0">
      <p:cViewPr varScale="1">
        <p:scale>
          <a:sx n="56" d="100"/>
          <a:sy n="56" d="100"/>
        </p:scale>
        <p:origin x="53"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DE0D4"/>
            </a:solidFill>
            <a:ln>
              <a:noFill/>
            </a:ln>
            <a:effectLst/>
          </c:spPr>
          <c:invertIfNegative val="0"/>
          <c:dPt>
            <c:idx val="0"/>
            <c:invertIfNegative val="0"/>
            <c:bubble3D val="0"/>
            <c:spPr>
              <a:solidFill>
                <a:srgbClr val="009F80"/>
              </a:solidFill>
              <a:ln>
                <a:noFill/>
              </a:ln>
              <a:effectLst/>
            </c:spPr>
            <c:extLst>
              <c:ext xmlns:c16="http://schemas.microsoft.com/office/drawing/2014/chart" uri="{C3380CC4-5D6E-409C-BE32-E72D297353CC}">
                <c16:uniqueId val="{00000004-3279-5B46-B178-C678EE26EFB8}"/>
              </c:ext>
            </c:extLst>
          </c:dPt>
          <c:dPt>
            <c:idx val="1"/>
            <c:invertIfNegative val="0"/>
            <c:bubble3D val="0"/>
            <c:extLst>
              <c:ext xmlns:c16="http://schemas.microsoft.com/office/drawing/2014/chart" uri="{C3380CC4-5D6E-409C-BE32-E72D297353CC}">
                <c16:uniqueId val="{00000005-3279-5B46-B178-C678EE26EFB8}"/>
              </c:ext>
            </c:extLst>
          </c:dPt>
          <c:dPt>
            <c:idx val="2"/>
            <c:invertIfNegative val="0"/>
            <c:bubble3D val="0"/>
            <c:spPr>
              <a:solidFill>
                <a:srgbClr val="009F80"/>
              </a:solidFill>
              <a:ln>
                <a:noFill/>
              </a:ln>
              <a:effectLst/>
            </c:spPr>
            <c:extLst>
              <c:ext xmlns:c16="http://schemas.microsoft.com/office/drawing/2014/chart" uri="{C3380CC4-5D6E-409C-BE32-E72D297353CC}">
                <c16:uniqueId val="{0000000E-2C08-49ED-AB6C-F9AE473FE460}"/>
              </c:ext>
            </c:extLst>
          </c:dPt>
          <c:dPt>
            <c:idx val="3"/>
            <c:invertIfNegative val="0"/>
            <c:bubble3D val="0"/>
            <c:extLst>
              <c:ext xmlns:c16="http://schemas.microsoft.com/office/drawing/2014/chart" uri="{C3380CC4-5D6E-409C-BE32-E72D297353CC}">
                <c16:uniqueId val="{00000007-3279-5B46-B178-C678EE26EFB8}"/>
              </c:ext>
            </c:extLst>
          </c:dPt>
          <c:dPt>
            <c:idx val="4"/>
            <c:invertIfNegative val="0"/>
            <c:bubble3D val="0"/>
            <c:spPr>
              <a:solidFill>
                <a:srgbClr val="009F80"/>
              </a:solidFill>
              <a:ln>
                <a:noFill/>
              </a:ln>
              <a:effectLst/>
            </c:spPr>
            <c:extLst>
              <c:ext xmlns:c16="http://schemas.microsoft.com/office/drawing/2014/chart" uri="{C3380CC4-5D6E-409C-BE32-E72D297353CC}">
                <c16:uniqueId val="{00000008-3279-5B46-B178-C678EE26EFB8}"/>
              </c:ext>
            </c:extLst>
          </c:dPt>
          <c:dPt>
            <c:idx val="5"/>
            <c:invertIfNegative val="0"/>
            <c:bubble3D val="0"/>
            <c:extLst>
              <c:ext xmlns:c16="http://schemas.microsoft.com/office/drawing/2014/chart" uri="{C3380CC4-5D6E-409C-BE32-E72D297353CC}">
                <c16:uniqueId val="{00000009-3279-5B46-B178-C678EE26EFB8}"/>
              </c:ext>
            </c:extLst>
          </c:dPt>
          <c:dPt>
            <c:idx val="6"/>
            <c:invertIfNegative val="0"/>
            <c:bubble3D val="0"/>
            <c:spPr>
              <a:solidFill>
                <a:srgbClr val="009F80"/>
              </a:solidFill>
              <a:ln>
                <a:noFill/>
              </a:ln>
              <a:effectLst/>
            </c:spPr>
            <c:extLst>
              <c:ext xmlns:c16="http://schemas.microsoft.com/office/drawing/2014/chart" uri="{C3380CC4-5D6E-409C-BE32-E72D297353CC}">
                <c16:uniqueId val="{0000000A-3279-5B46-B178-C678EE26EFB8}"/>
              </c:ext>
            </c:extLst>
          </c:dPt>
          <c:dPt>
            <c:idx val="7"/>
            <c:invertIfNegative val="0"/>
            <c:bubble3D val="0"/>
            <c:extLst>
              <c:ext xmlns:c16="http://schemas.microsoft.com/office/drawing/2014/chart" uri="{C3380CC4-5D6E-409C-BE32-E72D297353CC}">
                <c16:uniqueId val="{0000000B-D656-43C3-BAC1-2CCF69353E8F}"/>
              </c:ext>
            </c:extLst>
          </c:dPt>
          <c:dPt>
            <c:idx val="8"/>
            <c:invertIfNegative val="0"/>
            <c:bubble3D val="0"/>
            <c:spPr>
              <a:solidFill>
                <a:srgbClr val="009F80"/>
              </a:solidFill>
              <a:ln>
                <a:noFill/>
              </a:ln>
              <a:effectLst/>
            </c:spPr>
            <c:extLst>
              <c:ext xmlns:c16="http://schemas.microsoft.com/office/drawing/2014/chart" uri="{C3380CC4-5D6E-409C-BE32-E72D297353CC}">
                <c16:uniqueId val="{0000000F-A1B1-424F-8CAF-8C079DDA2004}"/>
              </c:ext>
            </c:extLst>
          </c:dPt>
          <c:dLbls>
            <c:dLbl>
              <c:idx val="0"/>
              <c:tx>
                <c:rich>
                  <a:bodyPr/>
                  <a:lstStyle/>
                  <a:p>
                    <a:r>
                      <a:rPr lang="en-US"/>
                      <a:t>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79-5B46-B178-C678EE26EFB8}"/>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a:solidFill>
                          <a:schemeClr val="tx1"/>
                        </a:solidFill>
                      </a:rPr>
                      <a:t>20,5%</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279-5B46-B178-C678EE26EFB8}"/>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7-3279-5B46-B178-C678EE26EFB8}"/>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8-3279-5B46-B178-C678EE26EFB8}"/>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9-3279-5B46-B178-C678EE26EFB8}"/>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A-3279-5B46-B178-C678EE26EFB8}"/>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B-D656-43C3-BAC1-2CCF69353E8F}"/>
                </c:ext>
              </c:extLst>
            </c:dLbl>
            <c:dLbl>
              <c:idx val="8"/>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a:t>0,3%</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B1-424F-8CAF-8C079DDA200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 ans -</c:v>
                </c:pt>
                <c:pt idx="1">
                  <c:v>18 - 25 ans</c:v>
                </c:pt>
                <c:pt idx="2">
                  <c:v>26 - 29 ans</c:v>
                </c:pt>
                <c:pt idx="3">
                  <c:v>30 - 39 ans</c:v>
                </c:pt>
                <c:pt idx="4">
                  <c:v>40 - 49 ans</c:v>
                </c:pt>
                <c:pt idx="5">
                  <c:v>50 - 59 ans</c:v>
                </c:pt>
                <c:pt idx="6">
                  <c:v>60 - 69 ans</c:v>
                </c:pt>
                <c:pt idx="7">
                  <c:v>70 - 79 ans</c:v>
                </c:pt>
                <c:pt idx="8">
                  <c:v>80 ans +</c:v>
                </c:pt>
                <c:pt idx="9">
                  <c:v>Inconnu</c:v>
                </c:pt>
              </c:strCache>
            </c:strRef>
          </c:cat>
          <c:val>
            <c:numRef>
              <c:f>Sheet1!$B$2:$B$11</c:f>
              <c:numCache>
                <c:formatCode>0.0%</c:formatCode>
                <c:ptCount val="10"/>
                <c:pt idx="0">
                  <c:v>6.0000000000000001E-3</c:v>
                </c:pt>
                <c:pt idx="1">
                  <c:v>0.20499999999999999</c:v>
                </c:pt>
                <c:pt idx="2">
                  <c:v>0.11799999999999999</c:v>
                </c:pt>
                <c:pt idx="3">
                  <c:v>0.245</c:v>
                </c:pt>
                <c:pt idx="4">
                  <c:v>0.22900000000000001</c:v>
                </c:pt>
                <c:pt idx="5">
                  <c:v>0.14399999999999999</c:v>
                </c:pt>
                <c:pt idx="6">
                  <c:v>3.6999999999999998E-2</c:v>
                </c:pt>
                <c:pt idx="7">
                  <c:v>1.0999999999999999E-2</c:v>
                </c:pt>
                <c:pt idx="8">
                  <c:v>3.0000000000000001E-3</c:v>
                </c:pt>
                <c:pt idx="9">
                  <c:v>0</c:v>
                </c:pt>
              </c:numCache>
            </c:numRef>
          </c:val>
          <c:extLst>
            <c:ext xmlns:c16="http://schemas.microsoft.com/office/drawing/2014/chart" uri="{C3380CC4-5D6E-409C-BE32-E72D297353CC}">
              <c16:uniqueId val="{00000000-3279-5B46-B178-C678EE26EFB8}"/>
            </c:ext>
          </c:extLst>
        </c:ser>
        <c:dLbls>
          <c:dLblPos val="inEnd"/>
          <c:showLegendKey val="0"/>
          <c:showVal val="1"/>
          <c:showCatName val="0"/>
          <c:showSerName val="0"/>
          <c:showPercent val="0"/>
          <c:showBubbleSize val="0"/>
        </c:dLbls>
        <c:gapWidth val="51"/>
        <c:overlap val="100"/>
        <c:axId val="68275200"/>
        <c:axId val="68276992"/>
      </c:barChart>
      <c:catAx>
        <c:axId val="682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1" i="0" u="none" strike="noStrike" kern="1200" baseline="0">
                <a:solidFill>
                  <a:schemeClr val="tx1"/>
                </a:solidFill>
                <a:latin typeface="+mn-lt"/>
                <a:ea typeface="+mn-ea"/>
                <a:cs typeface="+mn-cs"/>
              </a:defRPr>
            </a:pPr>
            <a:endParaRPr lang="fr-FR"/>
          </a:p>
        </c:txPr>
        <c:crossAx val="68276992"/>
        <c:crosses val="autoZero"/>
        <c:auto val="1"/>
        <c:lblAlgn val="ctr"/>
        <c:lblOffset val="100"/>
        <c:noMultiLvlLbl val="0"/>
      </c:catAx>
      <c:valAx>
        <c:axId val="6827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fr-BE" noProof="0">
                    <a:solidFill>
                      <a:schemeClr val="tx1"/>
                    </a:solidFill>
                  </a:rPr>
                  <a:t>Pourcentage</a:t>
                </a:r>
              </a:p>
            </c:rich>
          </c:tx>
          <c:layout>
            <c:manualLayout>
              <c:xMode val="edge"/>
              <c:yMode val="edge"/>
              <c:x val="0"/>
              <c:y val="0.3035314168985975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6827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9F80"/>
              </a:solidFill>
              <a:ln>
                <a:noFill/>
              </a:ln>
              <a:effectLst/>
            </c:spPr>
            <c:extLst>
              <c:ext xmlns:c16="http://schemas.microsoft.com/office/drawing/2014/chart" uri="{C3380CC4-5D6E-409C-BE32-E72D297353CC}">
                <c16:uniqueId val="{00000004-37F7-C245-B907-F7C6AD04638F}"/>
              </c:ext>
            </c:extLst>
          </c:dPt>
          <c:dPt>
            <c:idx val="1"/>
            <c:invertIfNegative val="0"/>
            <c:bubble3D val="0"/>
            <c:spPr>
              <a:solidFill>
                <a:srgbClr val="D5EBE9"/>
              </a:solidFill>
              <a:ln>
                <a:noFill/>
              </a:ln>
              <a:effectLst/>
            </c:spPr>
            <c:extLst>
              <c:ext xmlns:c16="http://schemas.microsoft.com/office/drawing/2014/chart" uri="{C3380CC4-5D6E-409C-BE32-E72D297353CC}">
                <c16:uniqueId val="{00000005-37F7-C245-B907-F7C6AD04638F}"/>
              </c:ext>
            </c:extLst>
          </c:dPt>
          <c:dPt>
            <c:idx val="2"/>
            <c:invertIfNegative val="0"/>
            <c:bubble3D val="0"/>
            <c:spPr>
              <a:solidFill>
                <a:srgbClr val="009F80"/>
              </a:solidFill>
              <a:ln>
                <a:noFill/>
              </a:ln>
              <a:effectLst/>
            </c:spPr>
            <c:extLst>
              <c:ext xmlns:c16="http://schemas.microsoft.com/office/drawing/2014/chart" uri="{C3380CC4-5D6E-409C-BE32-E72D297353CC}">
                <c16:uniqueId val="{00000006-37F7-C245-B907-F7C6AD04638F}"/>
              </c:ext>
            </c:extLst>
          </c:dPt>
          <c:dPt>
            <c:idx val="3"/>
            <c:invertIfNegative val="0"/>
            <c:bubble3D val="0"/>
            <c:spPr>
              <a:solidFill>
                <a:srgbClr val="D5EBE9"/>
              </a:solidFill>
              <a:ln>
                <a:noFill/>
              </a:ln>
              <a:effectLst/>
            </c:spPr>
            <c:extLst>
              <c:ext xmlns:c16="http://schemas.microsoft.com/office/drawing/2014/chart" uri="{C3380CC4-5D6E-409C-BE32-E72D297353CC}">
                <c16:uniqueId val="{00000007-37F7-C245-B907-F7C6AD04638F}"/>
              </c:ext>
            </c:extLst>
          </c:dPt>
          <c:dPt>
            <c:idx val="4"/>
            <c:invertIfNegative val="0"/>
            <c:bubble3D val="0"/>
            <c:spPr>
              <a:solidFill>
                <a:srgbClr val="009F80"/>
              </a:solidFill>
              <a:ln>
                <a:noFill/>
              </a:ln>
              <a:effectLst/>
            </c:spPr>
            <c:extLst>
              <c:ext xmlns:c16="http://schemas.microsoft.com/office/drawing/2014/chart" uri="{C3380CC4-5D6E-409C-BE32-E72D297353CC}">
                <c16:uniqueId val="{00000008-37F7-C245-B907-F7C6AD04638F}"/>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4-37F7-C245-B907-F7C6AD04638F}"/>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5-37F7-C245-B907-F7C6AD04638F}"/>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6-37F7-C245-B907-F7C6AD04638F}"/>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7-37F7-C245-B907-F7C6AD04638F}"/>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8-37F7-C245-B907-F7C6AD04638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3 mois</c:v>
                </c:pt>
                <c:pt idx="1">
                  <c:v>4 - 11 mois</c:v>
                </c:pt>
                <c:pt idx="2">
                  <c:v>1-2 ans</c:v>
                </c:pt>
                <c:pt idx="3">
                  <c:v>&gt; 2 ans</c:v>
                </c:pt>
                <c:pt idx="4">
                  <c:v>Logement encore existant</c:v>
                </c:pt>
              </c:strCache>
            </c:strRef>
          </c:cat>
          <c:val>
            <c:numRef>
              <c:f>Sheet1!$B$2:$B$6</c:f>
              <c:numCache>
                <c:formatCode>0.0%</c:formatCode>
                <c:ptCount val="5"/>
                <c:pt idx="0">
                  <c:v>0.17399999999999999</c:v>
                </c:pt>
                <c:pt idx="1">
                  <c:v>0.32200000000000001</c:v>
                </c:pt>
                <c:pt idx="2">
                  <c:v>0.20300000000000001</c:v>
                </c:pt>
                <c:pt idx="3">
                  <c:v>0.216</c:v>
                </c:pt>
                <c:pt idx="4">
                  <c:v>1.6E-2</c:v>
                </c:pt>
              </c:numCache>
            </c:numRef>
          </c:val>
          <c:extLst>
            <c:ext xmlns:c16="http://schemas.microsoft.com/office/drawing/2014/chart" uri="{C3380CC4-5D6E-409C-BE32-E72D297353CC}">
              <c16:uniqueId val="{00000000-37F7-C245-B907-F7C6AD04638F}"/>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3 mois</c:v>
                </c:pt>
                <c:pt idx="1">
                  <c:v>4 - 11 mois</c:v>
                </c:pt>
                <c:pt idx="2">
                  <c:v>1-2 ans</c:v>
                </c:pt>
                <c:pt idx="3">
                  <c:v>&gt; 2 ans</c:v>
                </c:pt>
                <c:pt idx="4">
                  <c:v>Logement encore existant</c:v>
                </c:pt>
              </c:strCache>
            </c:strRef>
          </c:cat>
          <c:val>
            <c:numRef>
              <c:f>Sheet1!$C$2:$C$6</c:f>
              <c:numCache>
                <c:formatCode>General</c:formatCode>
                <c:ptCount val="5"/>
              </c:numCache>
            </c:numRef>
          </c:val>
          <c:extLst>
            <c:ext xmlns:c16="http://schemas.microsoft.com/office/drawing/2014/chart" uri="{C3380CC4-5D6E-409C-BE32-E72D297353CC}">
              <c16:uniqueId val="{00000001-37F7-C245-B907-F7C6AD04638F}"/>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3 mois</c:v>
                </c:pt>
                <c:pt idx="1">
                  <c:v>4 - 11 mois</c:v>
                </c:pt>
                <c:pt idx="2">
                  <c:v>1-2 ans</c:v>
                </c:pt>
                <c:pt idx="3">
                  <c:v>&gt; 2 ans</c:v>
                </c:pt>
                <c:pt idx="4">
                  <c:v>Logement encore existant</c:v>
                </c:pt>
              </c:strCache>
            </c:strRef>
          </c:cat>
          <c:val>
            <c:numRef>
              <c:f>Sheet1!$D$2:$D$6</c:f>
              <c:numCache>
                <c:formatCode>General</c:formatCode>
                <c:ptCount val="5"/>
              </c:numCache>
            </c:numRef>
          </c:val>
          <c:extLst>
            <c:ext xmlns:c16="http://schemas.microsoft.com/office/drawing/2014/chart" uri="{C3380CC4-5D6E-409C-BE32-E72D297353CC}">
              <c16:uniqueId val="{00000002-37F7-C245-B907-F7C6AD04638F}"/>
            </c:ext>
          </c:extLst>
        </c:ser>
        <c:dLbls>
          <c:dLblPos val="inEnd"/>
          <c:showLegendKey val="0"/>
          <c:showVal val="1"/>
          <c:showCatName val="0"/>
          <c:showSerName val="0"/>
          <c:showPercent val="0"/>
          <c:showBubbleSize val="0"/>
        </c:dLbls>
        <c:gapWidth val="40"/>
        <c:overlap val="100"/>
        <c:axId val="70231168"/>
        <c:axId val="70232704"/>
      </c:barChart>
      <c:catAx>
        <c:axId val="7023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70232704"/>
        <c:crosses val="autoZero"/>
        <c:auto val="1"/>
        <c:lblAlgn val="ctr"/>
        <c:lblOffset val="100"/>
        <c:noMultiLvlLbl val="0"/>
      </c:catAx>
      <c:valAx>
        <c:axId val="70232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noProof="0">
                    <a:solidFill>
                      <a:schemeClr val="tx1"/>
                    </a:solidFill>
                  </a:rPr>
                  <a:t>Pourcentage</a:t>
                </a:r>
              </a:p>
            </c:rich>
          </c:tx>
          <c:layout>
            <c:manualLayout>
              <c:xMode val="edge"/>
              <c:yMode val="edge"/>
              <c:x val="2.5606772124225912E-3"/>
              <c:y val="0.245432390775926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7023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0.svg"/></Relationships>
</file>

<file path=ppt/diagrams/_rels/data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0.svg"/></Relationships>
</file>

<file path=ppt/diagrams/_rels/data9.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0.svg"/></Relationships>
</file>

<file path=ppt/diagrams/_rels/drawing9.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DE1E9-8CA3-46A9-8163-7FDAAC97B12D}"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fr-BE"/>
        </a:p>
      </dgm:t>
    </dgm:pt>
    <dgm:pt modelId="{1C1AF204-1C23-4A6B-972A-7DB7BD751E45}">
      <dgm:prSet/>
      <dgm:spPr/>
      <dgm:t>
        <a:bodyPr/>
        <a:lstStyle/>
        <a:p>
          <a:r>
            <a:rPr lang="fr-FR"/>
            <a:t>Nouveau Relais Social et développement des partenariats</a:t>
          </a:r>
          <a:endParaRPr lang="fr-BE"/>
        </a:p>
      </dgm:t>
    </dgm:pt>
    <dgm:pt modelId="{8285B912-8F84-4D1B-8675-9A9EF9D8897C}" type="parTrans" cxnId="{F3CC4995-4339-4545-A8E8-1EFCFE870094}">
      <dgm:prSet/>
      <dgm:spPr/>
      <dgm:t>
        <a:bodyPr/>
        <a:lstStyle/>
        <a:p>
          <a:endParaRPr lang="fr-BE"/>
        </a:p>
      </dgm:t>
    </dgm:pt>
    <dgm:pt modelId="{DC93D5B5-0743-4708-9EC6-BD976875679E}" type="sibTrans" cxnId="{F3CC4995-4339-4545-A8E8-1EFCFE870094}">
      <dgm:prSet/>
      <dgm:spPr/>
      <dgm:t>
        <a:bodyPr/>
        <a:lstStyle/>
        <a:p>
          <a:endParaRPr lang="fr-BE"/>
        </a:p>
      </dgm:t>
    </dgm:pt>
    <dgm:pt modelId="{DD6613BC-E9F9-40F9-AB30-78DE43D6F087}">
      <dgm:prSet/>
      <dgm:spPr/>
      <dgm:t>
        <a:bodyPr/>
        <a:lstStyle/>
        <a:p>
          <a:r>
            <a:rPr lang="fr-FR"/>
            <a:t>Vaste zone avec des réalités locales spécifiques </a:t>
          </a:r>
          <a:endParaRPr lang="fr-BE"/>
        </a:p>
      </dgm:t>
    </dgm:pt>
    <dgm:pt modelId="{388F6640-D0C1-4EDC-AF36-4C242D0AFF06}" type="parTrans" cxnId="{E639A826-0A31-48A3-A2F3-210E808BA949}">
      <dgm:prSet/>
      <dgm:spPr/>
      <dgm:t>
        <a:bodyPr/>
        <a:lstStyle/>
        <a:p>
          <a:endParaRPr lang="fr-BE"/>
        </a:p>
      </dgm:t>
    </dgm:pt>
    <dgm:pt modelId="{8EE7F945-CB07-434C-B303-D0032F028879}" type="sibTrans" cxnId="{E639A826-0A31-48A3-A2F3-210E808BA949}">
      <dgm:prSet/>
      <dgm:spPr/>
      <dgm:t>
        <a:bodyPr/>
        <a:lstStyle/>
        <a:p>
          <a:endParaRPr lang="fr-BE"/>
        </a:p>
      </dgm:t>
    </dgm:pt>
    <dgm:pt modelId="{AAF07876-8750-41A1-9157-398DA22A1BF9}">
      <dgm:prSet/>
      <dgm:spPr/>
      <dgm:t>
        <a:bodyPr/>
        <a:lstStyle/>
        <a:p>
          <a:r>
            <a:rPr lang="fr-FR"/>
            <a:t>Toutes les catégories ETHOS sont présentes (peu d’hébergement d’urgence)</a:t>
          </a:r>
          <a:endParaRPr lang="fr-BE"/>
        </a:p>
      </dgm:t>
    </dgm:pt>
    <dgm:pt modelId="{E85880FE-C1DD-4149-B783-419CC48B3E02}" type="parTrans" cxnId="{F7D10779-9C7C-4090-87D8-2EC3DB6AEAD5}">
      <dgm:prSet/>
      <dgm:spPr/>
      <dgm:t>
        <a:bodyPr/>
        <a:lstStyle/>
        <a:p>
          <a:endParaRPr lang="fr-BE"/>
        </a:p>
      </dgm:t>
    </dgm:pt>
    <dgm:pt modelId="{FDB8EA05-1F35-4100-AE20-18AC82D34770}" type="sibTrans" cxnId="{F7D10779-9C7C-4090-87D8-2EC3DB6AEAD5}">
      <dgm:prSet/>
      <dgm:spPr/>
      <dgm:t>
        <a:bodyPr/>
        <a:lstStyle/>
        <a:p>
          <a:endParaRPr lang="fr-BE"/>
        </a:p>
      </dgm:t>
    </dgm:pt>
    <dgm:pt modelId="{F5E153AF-B53C-49DE-98BD-960236E57886}">
      <dgm:prSet/>
      <dgm:spPr/>
      <dgm:t>
        <a:bodyPr/>
        <a:lstStyle/>
        <a:p>
          <a:r>
            <a:rPr lang="fr-FR"/>
            <a:t>Nombre important d’enfants dénombrés</a:t>
          </a:r>
          <a:endParaRPr lang="fr-BE"/>
        </a:p>
      </dgm:t>
    </dgm:pt>
    <dgm:pt modelId="{8D6648D9-2C0C-461A-A3B4-BBB19E4715AB}" type="parTrans" cxnId="{F182A76D-DCEC-44DE-9EFF-230DDE760D9D}">
      <dgm:prSet/>
      <dgm:spPr/>
      <dgm:t>
        <a:bodyPr/>
        <a:lstStyle/>
        <a:p>
          <a:endParaRPr lang="fr-BE"/>
        </a:p>
      </dgm:t>
    </dgm:pt>
    <dgm:pt modelId="{41C9D218-8E04-4F15-BDCD-6F425BC38BB2}" type="sibTrans" cxnId="{F182A76D-DCEC-44DE-9EFF-230DDE760D9D}">
      <dgm:prSet/>
      <dgm:spPr/>
      <dgm:t>
        <a:bodyPr/>
        <a:lstStyle/>
        <a:p>
          <a:endParaRPr lang="fr-BE"/>
        </a:p>
      </dgm:t>
    </dgm:pt>
    <dgm:pt modelId="{14B4C733-1FCB-460C-8991-1D7E27462474}">
      <dgm:prSet/>
      <dgm:spPr/>
      <dgm:t>
        <a:bodyPr/>
        <a:lstStyle/>
        <a:p>
          <a:r>
            <a:rPr lang="fr-FR"/>
            <a:t>Chiffres liés au passé institutionnel relativement bas (aussi en lien avec l'offre de services)</a:t>
          </a:r>
          <a:endParaRPr lang="fr-BE"/>
        </a:p>
      </dgm:t>
    </dgm:pt>
    <dgm:pt modelId="{8AF618AE-69F5-4D04-ADC6-6E6367CC3E82}" type="parTrans" cxnId="{E49D0248-0BB3-4827-B044-F51E20392AF7}">
      <dgm:prSet/>
      <dgm:spPr/>
      <dgm:t>
        <a:bodyPr/>
        <a:lstStyle/>
        <a:p>
          <a:endParaRPr lang="fr-BE"/>
        </a:p>
      </dgm:t>
    </dgm:pt>
    <dgm:pt modelId="{4C79E53A-8680-429D-920F-65E12F29E9D9}" type="sibTrans" cxnId="{E49D0248-0BB3-4827-B044-F51E20392AF7}">
      <dgm:prSet/>
      <dgm:spPr/>
      <dgm:t>
        <a:bodyPr/>
        <a:lstStyle/>
        <a:p>
          <a:endParaRPr lang="fr-BE"/>
        </a:p>
      </dgm:t>
    </dgm:pt>
    <dgm:pt modelId="{5375449F-6390-4897-8B08-E20283EC3997}" type="pres">
      <dgm:prSet presAssocID="{2C6DE1E9-8CA3-46A9-8163-7FDAAC97B12D}" presName="Name0" presStyleCnt="0">
        <dgm:presLayoutVars>
          <dgm:chMax val="7"/>
          <dgm:chPref val="7"/>
          <dgm:dir/>
        </dgm:presLayoutVars>
      </dgm:prSet>
      <dgm:spPr/>
    </dgm:pt>
    <dgm:pt modelId="{D4057D95-91AC-472E-BD40-B33077FD345F}" type="pres">
      <dgm:prSet presAssocID="{2C6DE1E9-8CA3-46A9-8163-7FDAAC97B12D}" presName="Name1" presStyleCnt="0"/>
      <dgm:spPr/>
    </dgm:pt>
    <dgm:pt modelId="{4FDF75E3-D612-4831-9690-4569626B5297}" type="pres">
      <dgm:prSet presAssocID="{2C6DE1E9-8CA3-46A9-8163-7FDAAC97B12D}" presName="cycle" presStyleCnt="0"/>
      <dgm:spPr/>
    </dgm:pt>
    <dgm:pt modelId="{56F9313A-2C03-4868-83E1-5E9043220E75}" type="pres">
      <dgm:prSet presAssocID="{2C6DE1E9-8CA3-46A9-8163-7FDAAC97B12D}" presName="srcNode" presStyleLbl="node1" presStyleIdx="0" presStyleCnt="5"/>
      <dgm:spPr/>
    </dgm:pt>
    <dgm:pt modelId="{BC8D6351-904B-4FD5-902F-6F2CE7BA9891}" type="pres">
      <dgm:prSet presAssocID="{2C6DE1E9-8CA3-46A9-8163-7FDAAC97B12D}" presName="conn" presStyleLbl="parChTrans1D2" presStyleIdx="0" presStyleCnt="1"/>
      <dgm:spPr/>
    </dgm:pt>
    <dgm:pt modelId="{391F14BD-322C-4E50-AEA4-24B5DAC9EB0C}" type="pres">
      <dgm:prSet presAssocID="{2C6DE1E9-8CA3-46A9-8163-7FDAAC97B12D}" presName="extraNode" presStyleLbl="node1" presStyleIdx="0" presStyleCnt="5"/>
      <dgm:spPr/>
    </dgm:pt>
    <dgm:pt modelId="{C738F778-85EA-4403-892D-B613B8CEB359}" type="pres">
      <dgm:prSet presAssocID="{2C6DE1E9-8CA3-46A9-8163-7FDAAC97B12D}" presName="dstNode" presStyleLbl="node1" presStyleIdx="0" presStyleCnt="5"/>
      <dgm:spPr/>
    </dgm:pt>
    <dgm:pt modelId="{06FB578B-B8C3-4690-B6EE-2ECF6850C3E0}" type="pres">
      <dgm:prSet presAssocID="{1C1AF204-1C23-4A6B-972A-7DB7BD751E45}" presName="text_1" presStyleLbl="node1" presStyleIdx="0" presStyleCnt="5">
        <dgm:presLayoutVars>
          <dgm:bulletEnabled val="1"/>
        </dgm:presLayoutVars>
      </dgm:prSet>
      <dgm:spPr/>
    </dgm:pt>
    <dgm:pt modelId="{00125C96-8F06-43BD-B686-44BD1CA3B324}" type="pres">
      <dgm:prSet presAssocID="{1C1AF204-1C23-4A6B-972A-7DB7BD751E45}" presName="accent_1" presStyleCnt="0"/>
      <dgm:spPr/>
    </dgm:pt>
    <dgm:pt modelId="{F836724A-A8F4-4BF7-83A9-6851BCC1D20A}" type="pres">
      <dgm:prSet presAssocID="{1C1AF204-1C23-4A6B-972A-7DB7BD751E45}" presName="accentRepeatNode" presStyleLbl="solidFgAcc1" presStyleIdx="0" presStyleCnt="5" custScaleX="28733" custScaleY="31742"/>
      <dgm:spPr>
        <a:solidFill>
          <a:schemeClr val="accent1"/>
        </a:solidFill>
      </dgm:spPr>
    </dgm:pt>
    <dgm:pt modelId="{B10DF735-11DA-45BA-98C4-334DE48D2327}" type="pres">
      <dgm:prSet presAssocID="{DD6613BC-E9F9-40F9-AB30-78DE43D6F087}" presName="text_2" presStyleLbl="node1" presStyleIdx="1" presStyleCnt="5">
        <dgm:presLayoutVars>
          <dgm:bulletEnabled val="1"/>
        </dgm:presLayoutVars>
      </dgm:prSet>
      <dgm:spPr/>
    </dgm:pt>
    <dgm:pt modelId="{6B7942FE-76B4-466E-82C5-CA4E218933A9}" type="pres">
      <dgm:prSet presAssocID="{DD6613BC-E9F9-40F9-AB30-78DE43D6F087}" presName="accent_2" presStyleCnt="0"/>
      <dgm:spPr/>
    </dgm:pt>
    <dgm:pt modelId="{71958F51-93E5-4A3D-BE2A-6AC416D5E98D}" type="pres">
      <dgm:prSet presAssocID="{DD6613BC-E9F9-40F9-AB30-78DE43D6F087}" presName="accentRepeatNode" presStyleLbl="solidFgAcc1" presStyleIdx="1" presStyleCnt="5" custScaleX="28733" custScaleY="31742"/>
      <dgm:spPr>
        <a:solidFill>
          <a:schemeClr val="accent1"/>
        </a:solidFill>
      </dgm:spPr>
    </dgm:pt>
    <dgm:pt modelId="{7BDEC193-BD44-4DFE-BEC1-E9A5F1AF482E}" type="pres">
      <dgm:prSet presAssocID="{AAF07876-8750-41A1-9157-398DA22A1BF9}" presName="text_3" presStyleLbl="node1" presStyleIdx="2" presStyleCnt="5">
        <dgm:presLayoutVars>
          <dgm:bulletEnabled val="1"/>
        </dgm:presLayoutVars>
      </dgm:prSet>
      <dgm:spPr/>
    </dgm:pt>
    <dgm:pt modelId="{5DE90AB7-A43C-4D02-A37E-6550456114B2}" type="pres">
      <dgm:prSet presAssocID="{AAF07876-8750-41A1-9157-398DA22A1BF9}" presName="accent_3" presStyleCnt="0"/>
      <dgm:spPr/>
    </dgm:pt>
    <dgm:pt modelId="{9E9265A6-C13E-4310-85C7-1A416FCE1447}" type="pres">
      <dgm:prSet presAssocID="{AAF07876-8750-41A1-9157-398DA22A1BF9}" presName="accentRepeatNode" presStyleLbl="solidFgAcc1" presStyleIdx="2" presStyleCnt="5" custScaleX="28733" custScaleY="31742"/>
      <dgm:spPr>
        <a:solidFill>
          <a:schemeClr val="accent1"/>
        </a:solidFill>
      </dgm:spPr>
    </dgm:pt>
    <dgm:pt modelId="{83477EDE-6877-42A5-A728-06798D9E7620}" type="pres">
      <dgm:prSet presAssocID="{F5E153AF-B53C-49DE-98BD-960236E57886}" presName="text_4" presStyleLbl="node1" presStyleIdx="3" presStyleCnt="5">
        <dgm:presLayoutVars>
          <dgm:bulletEnabled val="1"/>
        </dgm:presLayoutVars>
      </dgm:prSet>
      <dgm:spPr/>
    </dgm:pt>
    <dgm:pt modelId="{021A0FDB-B6DD-4C8C-9FA8-25F6748654D5}" type="pres">
      <dgm:prSet presAssocID="{F5E153AF-B53C-49DE-98BD-960236E57886}" presName="accent_4" presStyleCnt="0"/>
      <dgm:spPr/>
    </dgm:pt>
    <dgm:pt modelId="{B5706274-DAD7-451B-8728-BFB64D796A17}" type="pres">
      <dgm:prSet presAssocID="{F5E153AF-B53C-49DE-98BD-960236E57886}" presName="accentRepeatNode" presStyleLbl="solidFgAcc1" presStyleIdx="3" presStyleCnt="5" custScaleX="28733" custScaleY="31742"/>
      <dgm:spPr>
        <a:solidFill>
          <a:schemeClr val="accent1"/>
        </a:solidFill>
      </dgm:spPr>
    </dgm:pt>
    <dgm:pt modelId="{0DFDEE35-09B6-4986-BB31-B16E19670A61}" type="pres">
      <dgm:prSet presAssocID="{14B4C733-1FCB-460C-8991-1D7E27462474}" presName="text_5" presStyleLbl="node1" presStyleIdx="4" presStyleCnt="5">
        <dgm:presLayoutVars>
          <dgm:bulletEnabled val="1"/>
        </dgm:presLayoutVars>
      </dgm:prSet>
      <dgm:spPr/>
    </dgm:pt>
    <dgm:pt modelId="{250061FF-F8BF-4816-A61F-91F1042E3062}" type="pres">
      <dgm:prSet presAssocID="{14B4C733-1FCB-460C-8991-1D7E27462474}" presName="accent_5" presStyleCnt="0"/>
      <dgm:spPr/>
    </dgm:pt>
    <dgm:pt modelId="{CF2E7D2A-A9F9-4762-A668-6F8E9C2D990B}" type="pres">
      <dgm:prSet presAssocID="{14B4C733-1FCB-460C-8991-1D7E27462474}" presName="accentRepeatNode" presStyleLbl="solidFgAcc1" presStyleIdx="4" presStyleCnt="5" custScaleX="28733" custScaleY="31742"/>
      <dgm:spPr>
        <a:solidFill>
          <a:schemeClr val="accent1"/>
        </a:solidFill>
      </dgm:spPr>
    </dgm:pt>
  </dgm:ptLst>
  <dgm:cxnLst>
    <dgm:cxn modelId="{7CFBB315-1089-456C-89D0-0704CCFAF486}" type="presOf" srcId="{DD6613BC-E9F9-40F9-AB30-78DE43D6F087}" destId="{B10DF735-11DA-45BA-98C4-334DE48D2327}" srcOrd="0" destOrd="0" presId="urn:microsoft.com/office/officeart/2008/layout/VerticalCurvedList"/>
    <dgm:cxn modelId="{1326B91E-72B5-4E09-964C-5BD739BA8C35}" type="presOf" srcId="{1C1AF204-1C23-4A6B-972A-7DB7BD751E45}" destId="{06FB578B-B8C3-4690-B6EE-2ECF6850C3E0}" srcOrd="0" destOrd="0" presId="urn:microsoft.com/office/officeart/2008/layout/VerticalCurvedList"/>
    <dgm:cxn modelId="{E639A826-0A31-48A3-A2F3-210E808BA949}" srcId="{2C6DE1E9-8CA3-46A9-8163-7FDAAC97B12D}" destId="{DD6613BC-E9F9-40F9-AB30-78DE43D6F087}" srcOrd="1" destOrd="0" parTransId="{388F6640-D0C1-4EDC-AF36-4C242D0AFF06}" sibTransId="{8EE7F945-CB07-434C-B303-D0032F028879}"/>
    <dgm:cxn modelId="{E49D0248-0BB3-4827-B044-F51E20392AF7}" srcId="{2C6DE1E9-8CA3-46A9-8163-7FDAAC97B12D}" destId="{14B4C733-1FCB-460C-8991-1D7E27462474}" srcOrd="4" destOrd="0" parTransId="{8AF618AE-69F5-4D04-ADC6-6E6367CC3E82}" sibTransId="{4C79E53A-8680-429D-920F-65E12F29E9D9}"/>
    <dgm:cxn modelId="{F182A76D-DCEC-44DE-9EFF-230DDE760D9D}" srcId="{2C6DE1E9-8CA3-46A9-8163-7FDAAC97B12D}" destId="{F5E153AF-B53C-49DE-98BD-960236E57886}" srcOrd="3" destOrd="0" parTransId="{8D6648D9-2C0C-461A-A3B4-BBB19E4715AB}" sibTransId="{41C9D218-8E04-4F15-BDCD-6F425BC38BB2}"/>
    <dgm:cxn modelId="{F7D10779-9C7C-4090-87D8-2EC3DB6AEAD5}" srcId="{2C6DE1E9-8CA3-46A9-8163-7FDAAC97B12D}" destId="{AAF07876-8750-41A1-9157-398DA22A1BF9}" srcOrd="2" destOrd="0" parTransId="{E85880FE-C1DD-4149-B783-419CC48B3E02}" sibTransId="{FDB8EA05-1F35-4100-AE20-18AC82D34770}"/>
    <dgm:cxn modelId="{15B66B85-94D7-4D52-BB43-08172DC2492D}" type="presOf" srcId="{14B4C733-1FCB-460C-8991-1D7E27462474}" destId="{0DFDEE35-09B6-4986-BB31-B16E19670A61}" srcOrd="0" destOrd="0" presId="urn:microsoft.com/office/officeart/2008/layout/VerticalCurvedList"/>
    <dgm:cxn modelId="{F3CC4995-4339-4545-A8E8-1EFCFE870094}" srcId="{2C6DE1E9-8CA3-46A9-8163-7FDAAC97B12D}" destId="{1C1AF204-1C23-4A6B-972A-7DB7BD751E45}" srcOrd="0" destOrd="0" parTransId="{8285B912-8F84-4D1B-8675-9A9EF9D8897C}" sibTransId="{DC93D5B5-0743-4708-9EC6-BD976875679E}"/>
    <dgm:cxn modelId="{F4548EB2-988A-486A-8261-4178C5219B60}" type="presOf" srcId="{2C6DE1E9-8CA3-46A9-8163-7FDAAC97B12D}" destId="{5375449F-6390-4897-8B08-E20283EC3997}" srcOrd="0" destOrd="0" presId="urn:microsoft.com/office/officeart/2008/layout/VerticalCurvedList"/>
    <dgm:cxn modelId="{CA0B59BA-F9E0-45FA-B135-A57A82B9E7F5}" type="presOf" srcId="{AAF07876-8750-41A1-9157-398DA22A1BF9}" destId="{7BDEC193-BD44-4DFE-BEC1-E9A5F1AF482E}" srcOrd="0" destOrd="0" presId="urn:microsoft.com/office/officeart/2008/layout/VerticalCurvedList"/>
    <dgm:cxn modelId="{70B436E0-8F0A-4F4E-9EA0-70D5BBDC04BE}" type="presOf" srcId="{DC93D5B5-0743-4708-9EC6-BD976875679E}" destId="{BC8D6351-904B-4FD5-902F-6F2CE7BA9891}" srcOrd="0" destOrd="0" presId="urn:microsoft.com/office/officeart/2008/layout/VerticalCurvedList"/>
    <dgm:cxn modelId="{C31D00E1-B368-4996-97A1-EDC12FB289FB}" type="presOf" srcId="{F5E153AF-B53C-49DE-98BD-960236E57886}" destId="{83477EDE-6877-42A5-A728-06798D9E7620}" srcOrd="0" destOrd="0" presId="urn:microsoft.com/office/officeart/2008/layout/VerticalCurvedList"/>
    <dgm:cxn modelId="{396D235F-CECC-426E-BC12-5705C22839A2}" type="presParOf" srcId="{5375449F-6390-4897-8B08-E20283EC3997}" destId="{D4057D95-91AC-472E-BD40-B33077FD345F}" srcOrd="0" destOrd="0" presId="urn:microsoft.com/office/officeart/2008/layout/VerticalCurvedList"/>
    <dgm:cxn modelId="{D27CE8DE-9259-4666-810A-3A4A7A886BAE}" type="presParOf" srcId="{D4057D95-91AC-472E-BD40-B33077FD345F}" destId="{4FDF75E3-D612-4831-9690-4569626B5297}" srcOrd="0" destOrd="0" presId="urn:microsoft.com/office/officeart/2008/layout/VerticalCurvedList"/>
    <dgm:cxn modelId="{5052E407-2F6E-4570-9AC3-DA6E6BEF7211}" type="presParOf" srcId="{4FDF75E3-D612-4831-9690-4569626B5297}" destId="{56F9313A-2C03-4868-83E1-5E9043220E75}" srcOrd="0" destOrd="0" presId="urn:microsoft.com/office/officeart/2008/layout/VerticalCurvedList"/>
    <dgm:cxn modelId="{78FFDEF8-8B6B-4589-86BC-DC97278B4819}" type="presParOf" srcId="{4FDF75E3-D612-4831-9690-4569626B5297}" destId="{BC8D6351-904B-4FD5-902F-6F2CE7BA9891}" srcOrd="1" destOrd="0" presId="urn:microsoft.com/office/officeart/2008/layout/VerticalCurvedList"/>
    <dgm:cxn modelId="{21CDE55E-63FD-4E27-82A6-4260C19E4210}" type="presParOf" srcId="{4FDF75E3-D612-4831-9690-4569626B5297}" destId="{391F14BD-322C-4E50-AEA4-24B5DAC9EB0C}" srcOrd="2" destOrd="0" presId="urn:microsoft.com/office/officeart/2008/layout/VerticalCurvedList"/>
    <dgm:cxn modelId="{CA02B80C-26D5-49CB-952C-ECAADF6B9A9D}" type="presParOf" srcId="{4FDF75E3-D612-4831-9690-4569626B5297}" destId="{C738F778-85EA-4403-892D-B613B8CEB359}" srcOrd="3" destOrd="0" presId="urn:microsoft.com/office/officeart/2008/layout/VerticalCurvedList"/>
    <dgm:cxn modelId="{8D26F92B-E9F9-4901-84B3-89F49BC1A97C}" type="presParOf" srcId="{D4057D95-91AC-472E-BD40-B33077FD345F}" destId="{06FB578B-B8C3-4690-B6EE-2ECF6850C3E0}" srcOrd="1" destOrd="0" presId="urn:microsoft.com/office/officeart/2008/layout/VerticalCurvedList"/>
    <dgm:cxn modelId="{48C59194-7BB0-4F3F-ABB9-8F92B80FCC84}" type="presParOf" srcId="{D4057D95-91AC-472E-BD40-B33077FD345F}" destId="{00125C96-8F06-43BD-B686-44BD1CA3B324}" srcOrd="2" destOrd="0" presId="urn:microsoft.com/office/officeart/2008/layout/VerticalCurvedList"/>
    <dgm:cxn modelId="{EB5BF1BB-897E-416D-A7F8-40528C888D71}" type="presParOf" srcId="{00125C96-8F06-43BD-B686-44BD1CA3B324}" destId="{F836724A-A8F4-4BF7-83A9-6851BCC1D20A}" srcOrd="0" destOrd="0" presId="urn:microsoft.com/office/officeart/2008/layout/VerticalCurvedList"/>
    <dgm:cxn modelId="{8549C878-8B4B-4417-B5CB-0CDF7395B121}" type="presParOf" srcId="{D4057D95-91AC-472E-BD40-B33077FD345F}" destId="{B10DF735-11DA-45BA-98C4-334DE48D2327}" srcOrd="3" destOrd="0" presId="urn:microsoft.com/office/officeart/2008/layout/VerticalCurvedList"/>
    <dgm:cxn modelId="{F59229F3-1027-467B-826E-3AC7D4DBA84A}" type="presParOf" srcId="{D4057D95-91AC-472E-BD40-B33077FD345F}" destId="{6B7942FE-76B4-466E-82C5-CA4E218933A9}" srcOrd="4" destOrd="0" presId="urn:microsoft.com/office/officeart/2008/layout/VerticalCurvedList"/>
    <dgm:cxn modelId="{3AF29A9A-0580-45BE-9051-D378C58C19D3}" type="presParOf" srcId="{6B7942FE-76B4-466E-82C5-CA4E218933A9}" destId="{71958F51-93E5-4A3D-BE2A-6AC416D5E98D}" srcOrd="0" destOrd="0" presId="urn:microsoft.com/office/officeart/2008/layout/VerticalCurvedList"/>
    <dgm:cxn modelId="{C31E4AB6-6FE8-4187-A7A5-2544268AB6CD}" type="presParOf" srcId="{D4057D95-91AC-472E-BD40-B33077FD345F}" destId="{7BDEC193-BD44-4DFE-BEC1-E9A5F1AF482E}" srcOrd="5" destOrd="0" presId="urn:microsoft.com/office/officeart/2008/layout/VerticalCurvedList"/>
    <dgm:cxn modelId="{0DF02C37-28D4-4FC1-95F0-46D7F8DB33FA}" type="presParOf" srcId="{D4057D95-91AC-472E-BD40-B33077FD345F}" destId="{5DE90AB7-A43C-4D02-A37E-6550456114B2}" srcOrd="6" destOrd="0" presId="urn:microsoft.com/office/officeart/2008/layout/VerticalCurvedList"/>
    <dgm:cxn modelId="{3A5B7422-8B6E-4934-A3E4-C7C133948B5F}" type="presParOf" srcId="{5DE90AB7-A43C-4D02-A37E-6550456114B2}" destId="{9E9265A6-C13E-4310-85C7-1A416FCE1447}" srcOrd="0" destOrd="0" presId="urn:microsoft.com/office/officeart/2008/layout/VerticalCurvedList"/>
    <dgm:cxn modelId="{B372592A-76A6-4F70-A4E3-140AD0A1039D}" type="presParOf" srcId="{D4057D95-91AC-472E-BD40-B33077FD345F}" destId="{83477EDE-6877-42A5-A728-06798D9E7620}" srcOrd="7" destOrd="0" presId="urn:microsoft.com/office/officeart/2008/layout/VerticalCurvedList"/>
    <dgm:cxn modelId="{AA5A89F3-0A10-48C8-B446-0A462A890847}" type="presParOf" srcId="{D4057D95-91AC-472E-BD40-B33077FD345F}" destId="{021A0FDB-B6DD-4C8C-9FA8-25F6748654D5}" srcOrd="8" destOrd="0" presId="urn:microsoft.com/office/officeart/2008/layout/VerticalCurvedList"/>
    <dgm:cxn modelId="{324F00D0-B718-4373-820C-3FEB8E0154E5}" type="presParOf" srcId="{021A0FDB-B6DD-4C8C-9FA8-25F6748654D5}" destId="{B5706274-DAD7-451B-8728-BFB64D796A17}" srcOrd="0" destOrd="0" presId="urn:microsoft.com/office/officeart/2008/layout/VerticalCurvedList"/>
    <dgm:cxn modelId="{F8725247-7AFF-45C2-BDC7-55B82A6C0AFF}" type="presParOf" srcId="{D4057D95-91AC-472E-BD40-B33077FD345F}" destId="{0DFDEE35-09B6-4986-BB31-B16E19670A61}" srcOrd="9" destOrd="0" presId="urn:microsoft.com/office/officeart/2008/layout/VerticalCurvedList"/>
    <dgm:cxn modelId="{F4AFBE11-90F7-4053-94EA-8EE5861ACDB2}" type="presParOf" srcId="{D4057D95-91AC-472E-BD40-B33077FD345F}" destId="{250061FF-F8BF-4816-A61F-91F1042E3062}" srcOrd="10" destOrd="0" presId="urn:microsoft.com/office/officeart/2008/layout/VerticalCurvedList"/>
    <dgm:cxn modelId="{78BBA627-C226-4A73-82F5-BA700FB9C937}" type="presParOf" srcId="{250061FF-F8BF-4816-A61F-91F1042E3062}" destId="{CF2E7D2A-A9F9-4762-A668-6F8E9C2D99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dgm:spPr/>
      <dgm:t>
        <a:bodyPr/>
        <a:lstStyle/>
        <a:p>
          <a:r>
            <a:rPr lang="fr-FR" dirty="0"/>
            <a:t>18.2% n’ont aucun revenu</a:t>
          </a:r>
          <a:endParaRPr lang="fr-BE"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dirty="0"/>
            <a:t>70.5% ont un revenu de remplacement</a:t>
          </a:r>
          <a:endParaRPr lang="fr-BE" dirty="0"/>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rmer"/>
        </a:ext>
      </dgm:extLst>
    </dgm:pt>
    <dgm:pt modelId="{DD3C48A2-2601-4E63-9EFD-9D2B3DC44802}" type="pres">
      <dgm:prSet presAssocID="{B375190B-3B41-4577-9973-0D8F853EC8A6}" presName="txShp" presStyleLbl="node1" presStyleIdx="0" presStyleCnt="2">
        <dgm:presLayoutVars>
          <dgm:bulletEnabled val="1"/>
        </dgm:presLayoutVars>
      </dgm:prSet>
      <dgm:spPr/>
    </dgm:pt>
    <dgm:pt modelId="{72402C7E-F652-4D64-A4DB-D9840ACBEBB9}" type="pres">
      <dgm:prSet presAssocID="{E4AE4F44-C365-4EA8-A895-F0BD065C6EA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gent"/>
        </a:ext>
      </dgm:extLst>
    </dgm:pt>
    <dgm:pt modelId="{57E9C608-7DE8-4239-ABA4-CF5A0C6DAB8C}" type="pres">
      <dgm:prSet presAssocID="{FCEE2349-ED32-4BF9-9FA8-0FD70B5C0ECA}" presName="txShp" presStyleLbl="node1" presStyleIdx="1" presStyleCnt="2">
        <dgm:presLayoutVars>
          <dgm:bulletEnabled val="1"/>
        </dgm:presLayoutVars>
      </dgm:prSet>
      <dgm:spPr/>
    </dgm:pt>
  </dgm:ptLst>
  <dgm:cxnLst>
    <dgm:cxn modelId="{E839E01E-603C-4345-8793-AD3CDE6384A8}" type="presOf" srcId="{B375190B-3B41-4577-9973-0D8F853EC8A6}" destId="{DD3C48A2-2601-4E63-9EFD-9D2B3DC44802}"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25E56DA0-BD68-4617-9E5E-194A966C9505}" srcId="{8AC6826E-44FF-48A1-9F5B-3EB2FA18E0CD}" destId="{FCEE2349-ED32-4BF9-9FA8-0FD70B5C0ECA}" srcOrd="1"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546555E7-C00E-459F-A0ED-6608E047994F}" type="presOf" srcId="{FCEE2349-ED32-4BF9-9FA8-0FD70B5C0ECA}" destId="{57E9C608-7DE8-4239-ABA4-CF5A0C6DAB8C}" srcOrd="0" destOrd="0" presId="urn:microsoft.com/office/officeart/2005/8/layout/vList3"/>
    <dgm:cxn modelId="{88D24DBC-9CE4-46EA-AEB4-063BE214EA0E}" type="presParOf" srcId="{6D829176-0D8F-4DA1-A759-0B95C6E17B6B}" destId="{02F31FE2-16FD-4BD7-BAA7-820AB76A6C20}" srcOrd="0" destOrd="0" presId="urn:microsoft.com/office/officeart/2005/8/layout/vList3"/>
    <dgm:cxn modelId="{B45CF316-06D5-429F-B12E-9C4781DC5055}" type="presParOf" srcId="{02F31FE2-16FD-4BD7-BAA7-820AB76A6C20}" destId="{88A9EE5A-A3CB-40D0-A49E-62F2A1D09B67}" srcOrd="0" destOrd="0" presId="urn:microsoft.com/office/officeart/2005/8/layout/vList3"/>
    <dgm:cxn modelId="{21CCA2AC-7D1F-401F-B421-18B5081725EA}" type="presParOf" srcId="{02F31FE2-16FD-4BD7-BAA7-820AB76A6C20}" destId="{DD3C48A2-2601-4E63-9EFD-9D2B3DC44802}" srcOrd="1" destOrd="0" presId="urn:microsoft.com/office/officeart/2005/8/layout/vList3"/>
    <dgm:cxn modelId="{CCFBED3D-5CA2-4E97-A64B-8C14E272E0ED}" type="presParOf" srcId="{6D829176-0D8F-4DA1-A759-0B95C6E17B6B}" destId="{72402C7E-F652-4D64-A4DB-D9840ACBEBB9}" srcOrd="1" destOrd="0" presId="urn:microsoft.com/office/officeart/2005/8/layout/vList3"/>
    <dgm:cxn modelId="{8D0D859E-6250-429C-BF72-C82EDE513B92}" type="presParOf" srcId="{6D829176-0D8F-4DA1-A759-0B95C6E17B6B}" destId="{F31CED13-DF5C-46C8-B7ED-A312557D791E}" srcOrd="2" destOrd="0" presId="urn:microsoft.com/office/officeart/2005/8/layout/vList3"/>
    <dgm:cxn modelId="{96357AC2-B0B9-4C68-A76D-B18FF7703681}" type="presParOf" srcId="{F31CED13-DF5C-46C8-B7ED-A312557D791E}" destId="{F3A6868D-F5F2-4A1E-8156-52B0838B1E85}" srcOrd="0" destOrd="0" presId="urn:microsoft.com/office/officeart/2005/8/layout/vList3"/>
    <dgm:cxn modelId="{29CA25C7-AC38-4DCA-9E6C-E4567EA04769}"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5F4F1C-99CF-43BE-ACB3-86CBA2F7658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fr-BE"/>
        </a:p>
      </dgm:t>
    </dgm:pt>
    <dgm:pt modelId="{34DBE894-1B2B-4735-A7E1-BA1EDA8BAA5A}">
      <dgm:prSet/>
      <dgm:spPr/>
      <dgm:t>
        <a:bodyPr/>
        <a:lstStyle/>
        <a:p>
          <a:r>
            <a:rPr lang="fr-FR" i="1"/>
            <a:t>Personnes en instabilité de logement depuis plus de 2 ans</a:t>
          </a:r>
          <a:endParaRPr lang="fr-BE"/>
        </a:p>
      </dgm:t>
    </dgm:pt>
    <dgm:pt modelId="{7B27207F-9D7B-4B9A-BE3A-8D2EE00FA827}" type="parTrans" cxnId="{43EB58E9-9CEC-4337-8372-D25AEBF62D64}">
      <dgm:prSet/>
      <dgm:spPr/>
      <dgm:t>
        <a:bodyPr/>
        <a:lstStyle/>
        <a:p>
          <a:endParaRPr lang="fr-BE"/>
        </a:p>
      </dgm:t>
    </dgm:pt>
    <dgm:pt modelId="{A20A10C8-AF0E-4E2F-8C4B-1ADD8BA85DE6}" type="sibTrans" cxnId="{43EB58E9-9CEC-4337-8372-D25AEBF62D64}">
      <dgm:prSet/>
      <dgm:spPr/>
      <dgm:t>
        <a:bodyPr/>
        <a:lstStyle/>
        <a:p>
          <a:endParaRPr lang="fr-BE"/>
        </a:p>
      </dgm:t>
    </dgm:pt>
    <dgm:pt modelId="{39A48366-3A9B-479A-90E4-6769FCBAEF1A}">
      <dgm:prSet/>
      <dgm:spPr/>
      <dgm:t>
        <a:bodyPr/>
        <a:lstStyle/>
        <a:p>
          <a:r>
            <a:rPr lang="fr-FR"/>
            <a:t>Cela concerne 134 personnes soit 21.6% des personnes dénombrées dans le BW</a:t>
          </a:r>
          <a:endParaRPr lang="fr-BE"/>
        </a:p>
      </dgm:t>
    </dgm:pt>
    <dgm:pt modelId="{51328568-3171-4DF2-8DAF-4EAA786D4656}" type="parTrans" cxnId="{729AC2D0-2459-445F-A41B-9181DC59C155}">
      <dgm:prSet/>
      <dgm:spPr/>
      <dgm:t>
        <a:bodyPr/>
        <a:lstStyle/>
        <a:p>
          <a:endParaRPr lang="fr-BE"/>
        </a:p>
      </dgm:t>
    </dgm:pt>
    <dgm:pt modelId="{E33E2A0C-1145-4652-AAA1-16099DEFDB65}" type="sibTrans" cxnId="{729AC2D0-2459-445F-A41B-9181DC59C155}">
      <dgm:prSet/>
      <dgm:spPr/>
      <dgm:t>
        <a:bodyPr/>
        <a:lstStyle/>
        <a:p>
          <a:endParaRPr lang="fr-BE"/>
        </a:p>
      </dgm:t>
    </dgm:pt>
    <dgm:pt modelId="{6F9C8B45-5066-4E39-B9A8-404C6EA376FA}" type="pres">
      <dgm:prSet presAssocID="{8F5F4F1C-99CF-43BE-ACB3-86CBA2F76589}" presName="diagram" presStyleCnt="0">
        <dgm:presLayoutVars>
          <dgm:dir/>
          <dgm:resizeHandles val="exact"/>
        </dgm:presLayoutVars>
      </dgm:prSet>
      <dgm:spPr/>
    </dgm:pt>
    <dgm:pt modelId="{3A7F3DEB-E62A-45AF-B4A2-10D50CFD605D}" type="pres">
      <dgm:prSet presAssocID="{34DBE894-1B2B-4735-A7E1-BA1EDA8BAA5A}" presName="node" presStyleLbl="node1" presStyleIdx="0" presStyleCnt="2">
        <dgm:presLayoutVars>
          <dgm:bulletEnabled val="1"/>
        </dgm:presLayoutVars>
      </dgm:prSet>
      <dgm:spPr/>
    </dgm:pt>
    <dgm:pt modelId="{43700D39-88CE-455E-806A-9EDCC9AA6155}" type="pres">
      <dgm:prSet presAssocID="{A20A10C8-AF0E-4E2F-8C4B-1ADD8BA85DE6}" presName="sibTrans" presStyleCnt="0"/>
      <dgm:spPr/>
    </dgm:pt>
    <dgm:pt modelId="{40C7EE0F-B3D4-4CC4-B3C0-9F76354E56D8}" type="pres">
      <dgm:prSet presAssocID="{39A48366-3A9B-479A-90E4-6769FCBAEF1A}" presName="node" presStyleLbl="node1" presStyleIdx="1" presStyleCnt="2">
        <dgm:presLayoutVars>
          <dgm:bulletEnabled val="1"/>
        </dgm:presLayoutVars>
      </dgm:prSet>
      <dgm:spPr/>
    </dgm:pt>
  </dgm:ptLst>
  <dgm:cxnLst>
    <dgm:cxn modelId="{B45F4824-DD52-4A86-9A11-F936ACA5F210}" type="presOf" srcId="{8F5F4F1C-99CF-43BE-ACB3-86CBA2F76589}" destId="{6F9C8B45-5066-4E39-B9A8-404C6EA376FA}" srcOrd="0" destOrd="0" presId="urn:microsoft.com/office/officeart/2005/8/layout/default"/>
    <dgm:cxn modelId="{F299365C-81FA-4A48-A05F-7498EF5EA6E4}" type="presOf" srcId="{34DBE894-1B2B-4735-A7E1-BA1EDA8BAA5A}" destId="{3A7F3DEB-E62A-45AF-B4A2-10D50CFD605D}" srcOrd="0" destOrd="0" presId="urn:microsoft.com/office/officeart/2005/8/layout/default"/>
    <dgm:cxn modelId="{729AC2D0-2459-445F-A41B-9181DC59C155}" srcId="{8F5F4F1C-99CF-43BE-ACB3-86CBA2F76589}" destId="{39A48366-3A9B-479A-90E4-6769FCBAEF1A}" srcOrd="1" destOrd="0" parTransId="{51328568-3171-4DF2-8DAF-4EAA786D4656}" sibTransId="{E33E2A0C-1145-4652-AAA1-16099DEFDB65}"/>
    <dgm:cxn modelId="{72259FE4-3AFC-4A44-8AF2-228B3179ADD9}" type="presOf" srcId="{39A48366-3A9B-479A-90E4-6769FCBAEF1A}" destId="{40C7EE0F-B3D4-4CC4-B3C0-9F76354E56D8}" srcOrd="0" destOrd="0" presId="urn:microsoft.com/office/officeart/2005/8/layout/default"/>
    <dgm:cxn modelId="{43EB58E9-9CEC-4337-8372-D25AEBF62D64}" srcId="{8F5F4F1C-99CF-43BE-ACB3-86CBA2F76589}" destId="{34DBE894-1B2B-4735-A7E1-BA1EDA8BAA5A}" srcOrd="0" destOrd="0" parTransId="{7B27207F-9D7B-4B9A-BE3A-8D2EE00FA827}" sibTransId="{A20A10C8-AF0E-4E2F-8C4B-1ADD8BA85DE6}"/>
    <dgm:cxn modelId="{EE8D8D30-A85A-4785-894F-2D69AA39DA4A}" type="presParOf" srcId="{6F9C8B45-5066-4E39-B9A8-404C6EA376FA}" destId="{3A7F3DEB-E62A-45AF-B4A2-10D50CFD605D}" srcOrd="0" destOrd="0" presId="urn:microsoft.com/office/officeart/2005/8/layout/default"/>
    <dgm:cxn modelId="{D1CD2FFD-5F8F-4CDB-8D98-523D99BD7815}" type="presParOf" srcId="{6F9C8B45-5066-4E39-B9A8-404C6EA376FA}" destId="{43700D39-88CE-455E-806A-9EDCC9AA6155}" srcOrd="1" destOrd="0" presId="urn:microsoft.com/office/officeart/2005/8/layout/default"/>
    <dgm:cxn modelId="{3322A054-EE38-40FC-AF0E-D0702A9EDB2B}" type="presParOf" srcId="{6F9C8B45-5066-4E39-B9A8-404C6EA376FA}" destId="{40C7EE0F-B3D4-4CC4-B3C0-9F76354E56D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custT="1"/>
      <dgm:spPr/>
      <dgm:t>
        <a:bodyPr/>
        <a:lstStyle/>
        <a:p>
          <a:r>
            <a:rPr lang="fr-FR" sz="3200" dirty="0"/>
            <a:t>Répartition H/F : 69,4% - 30,6%</a:t>
          </a:r>
          <a:endParaRPr lang="fr-BE" sz="3200"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dirty="0"/>
            <a:t>75.4% de Belges</a:t>
          </a:r>
          <a:br>
            <a:rPr lang="fr-FR" dirty="0"/>
          </a:br>
          <a:r>
            <a:rPr lang="fr-FR" dirty="0"/>
            <a:t>3.7% citoyen UE</a:t>
          </a:r>
          <a:br>
            <a:rPr lang="fr-FR" dirty="0"/>
          </a:br>
          <a:r>
            <a:rPr lang="fr-FR" dirty="0"/>
            <a:t>17.9% citoyen hors-UE</a:t>
          </a:r>
          <a:endParaRPr lang="fr-BE" dirty="0"/>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4940B2E3-BB94-4850-93E6-A7DDD9019B21}">
      <dgm:prSet custT="1"/>
      <dgm:spPr/>
      <dgm:t>
        <a:bodyPr/>
        <a:lstStyle/>
        <a:p>
          <a:pPr algn="ctr"/>
          <a:r>
            <a:rPr lang="fr-FR" sz="1800" dirty="0"/>
            <a:t>- 10% des personnes sont des jeunes adultes</a:t>
          </a:r>
        </a:p>
        <a:p>
          <a:pPr algn="ctr"/>
          <a:r>
            <a:rPr lang="fr-FR" sz="1800" dirty="0"/>
            <a:t>- 1/5 a moins de 30 ans</a:t>
          </a:r>
        </a:p>
        <a:p>
          <a:pPr algn="ctr"/>
          <a:r>
            <a:rPr lang="fr-FR" sz="1800" dirty="0"/>
            <a:t>- Toutes les catégories d’âge sont représentées</a:t>
          </a:r>
        </a:p>
      </dgm:t>
    </dgm:pt>
    <dgm:pt modelId="{6CE6642B-374E-4373-97C4-BC0E821B0BA4}" type="parTrans" cxnId="{D755B264-EC96-4DFA-8CC8-DCD8D83C3A7B}">
      <dgm:prSet/>
      <dgm:spPr/>
      <dgm:t>
        <a:bodyPr/>
        <a:lstStyle/>
        <a:p>
          <a:endParaRPr lang="fr-BE"/>
        </a:p>
      </dgm:t>
    </dgm:pt>
    <dgm:pt modelId="{966CE644-4824-4B6E-8C32-03C477F27E51}" type="sibTrans" cxnId="{D755B264-EC96-4DFA-8CC8-DCD8D83C3A7B}">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xe"/>
        </a:ext>
      </dgm:extLst>
    </dgm:pt>
    <dgm:pt modelId="{DD3C48A2-2601-4E63-9EFD-9D2B3DC44802}" type="pres">
      <dgm:prSet presAssocID="{B375190B-3B41-4577-9973-0D8F853EC8A6}" presName="txShp" presStyleLbl="node1" presStyleIdx="0" presStyleCnt="3">
        <dgm:presLayoutVars>
          <dgm:bulletEnabled val="1"/>
        </dgm:presLayoutVars>
      </dgm:prSet>
      <dgm:spPr/>
    </dgm:pt>
    <dgm:pt modelId="{72402C7E-F652-4D64-A4DB-D9840ACBEBB9}" type="pres">
      <dgm:prSet presAssocID="{E4AE4F44-C365-4EA8-A895-F0BD065C6EA1}" presName="spacing" presStyleCnt="0"/>
      <dgm:spPr/>
    </dgm:pt>
    <dgm:pt modelId="{CDEF44A4-980C-4F2A-806E-067CBD5DED8A}" type="pres">
      <dgm:prSet presAssocID="{4940B2E3-BB94-4850-93E6-A7DDD9019B21}" presName="composite" presStyleCnt="0"/>
      <dgm:spPr/>
    </dgm:pt>
    <dgm:pt modelId="{CA05D778-46D3-49DB-8643-48788BDD2BE8}" type="pres">
      <dgm:prSet presAssocID="{4940B2E3-BB94-4850-93E6-A7DDD9019B21}"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âteau"/>
        </a:ext>
      </dgm:extLst>
    </dgm:pt>
    <dgm:pt modelId="{4AA52AE8-C4FB-4BDE-8A43-AAD12942B36E}" type="pres">
      <dgm:prSet presAssocID="{4940B2E3-BB94-4850-93E6-A7DDD9019B21}" presName="txShp" presStyleLbl="node1" presStyleIdx="1" presStyleCnt="3" custLinFactNeighborX="-329" custLinFactNeighborY="7431">
        <dgm:presLayoutVars>
          <dgm:bulletEnabled val="1"/>
        </dgm:presLayoutVars>
      </dgm:prSet>
      <dgm:spPr/>
    </dgm:pt>
    <dgm:pt modelId="{EE815F8A-B0E2-4A7A-A9B0-09934C97E9A5}" type="pres">
      <dgm:prSet presAssocID="{966CE644-4824-4B6E-8C32-03C477F27E5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obe terrestre : Europe et Afrique"/>
        </a:ext>
      </dgm:extLst>
    </dgm:pt>
    <dgm:pt modelId="{57E9C608-7DE8-4239-ABA4-CF5A0C6DAB8C}" type="pres">
      <dgm:prSet presAssocID="{FCEE2349-ED32-4BF9-9FA8-0FD70B5C0ECA}" presName="txShp" presStyleLbl="node1" presStyleIdx="2" presStyleCnt="3">
        <dgm:presLayoutVars>
          <dgm:bulletEnabled val="1"/>
        </dgm:presLayoutVars>
      </dgm:prSet>
      <dgm:spPr/>
    </dgm:pt>
  </dgm:ptLst>
  <dgm:cxnLst>
    <dgm:cxn modelId="{D755B264-EC96-4DFA-8CC8-DCD8D83C3A7B}" srcId="{8AC6826E-44FF-48A1-9F5B-3EB2FA18E0CD}" destId="{4940B2E3-BB94-4850-93E6-A7DDD9019B21}" srcOrd="1" destOrd="0" parTransId="{6CE6642B-374E-4373-97C4-BC0E821B0BA4}" sibTransId="{966CE644-4824-4B6E-8C32-03C477F27E51}"/>
    <dgm:cxn modelId="{2B42BB7A-158B-4405-BF15-9B0900262BB6}" type="presOf" srcId="{FCEE2349-ED32-4BF9-9FA8-0FD70B5C0ECA}" destId="{57E9C608-7DE8-4239-ABA4-CF5A0C6DAB8C}"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45D4359A-84F2-4356-84E1-13F4AF2E7BC3}" type="presOf" srcId="{B375190B-3B41-4577-9973-0D8F853EC8A6}" destId="{DD3C48A2-2601-4E63-9EFD-9D2B3DC44802}" srcOrd="0" destOrd="0" presId="urn:microsoft.com/office/officeart/2005/8/layout/vList3"/>
    <dgm:cxn modelId="{25E56DA0-BD68-4617-9E5E-194A966C9505}" srcId="{8AC6826E-44FF-48A1-9F5B-3EB2FA18E0CD}" destId="{FCEE2349-ED32-4BF9-9FA8-0FD70B5C0ECA}" srcOrd="2"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2F7E7BB4-DCC4-4E08-8228-CB291345C7FF}" type="presOf" srcId="{4940B2E3-BB94-4850-93E6-A7DDD9019B21}" destId="{4AA52AE8-C4FB-4BDE-8A43-AAD12942B36E}" srcOrd="0" destOrd="0" presId="urn:microsoft.com/office/officeart/2005/8/layout/vList3"/>
    <dgm:cxn modelId="{AD71F5A2-7F71-4C31-81E0-3B0BF9B876E5}" type="presParOf" srcId="{6D829176-0D8F-4DA1-A759-0B95C6E17B6B}" destId="{02F31FE2-16FD-4BD7-BAA7-820AB76A6C20}" srcOrd="0" destOrd="0" presId="urn:microsoft.com/office/officeart/2005/8/layout/vList3"/>
    <dgm:cxn modelId="{CCD63618-ADC4-4C11-AD59-E0DCB10B626A}" type="presParOf" srcId="{02F31FE2-16FD-4BD7-BAA7-820AB76A6C20}" destId="{88A9EE5A-A3CB-40D0-A49E-62F2A1D09B67}" srcOrd="0" destOrd="0" presId="urn:microsoft.com/office/officeart/2005/8/layout/vList3"/>
    <dgm:cxn modelId="{C41A1E57-06C0-44D2-B04F-A75830BE92AA}" type="presParOf" srcId="{02F31FE2-16FD-4BD7-BAA7-820AB76A6C20}" destId="{DD3C48A2-2601-4E63-9EFD-9D2B3DC44802}" srcOrd="1" destOrd="0" presId="urn:microsoft.com/office/officeart/2005/8/layout/vList3"/>
    <dgm:cxn modelId="{EC6CB989-7865-432A-A3C7-039CEC5D5691}" type="presParOf" srcId="{6D829176-0D8F-4DA1-A759-0B95C6E17B6B}" destId="{72402C7E-F652-4D64-A4DB-D9840ACBEBB9}" srcOrd="1" destOrd="0" presId="urn:microsoft.com/office/officeart/2005/8/layout/vList3"/>
    <dgm:cxn modelId="{49C3B67A-070F-4263-B9EA-75EC9004BE00}" type="presParOf" srcId="{6D829176-0D8F-4DA1-A759-0B95C6E17B6B}" destId="{CDEF44A4-980C-4F2A-806E-067CBD5DED8A}" srcOrd="2" destOrd="0" presId="urn:microsoft.com/office/officeart/2005/8/layout/vList3"/>
    <dgm:cxn modelId="{EC92D437-E676-4D8F-A65B-4E57B2C8CF9B}" type="presParOf" srcId="{CDEF44A4-980C-4F2A-806E-067CBD5DED8A}" destId="{CA05D778-46D3-49DB-8643-48788BDD2BE8}" srcOrd="0" destOrd="0" presId="urn:microsoft.com/office/officeart/2005/8/layout/vList3"/>
    <dgm:cxn modelId="{95DB49D9-12E3-4F2F-A72C-B630483FDCF1}" type="presParOf" srcId="{CDEF44A4-980C-4F2A-806E-067CBD5DED8A}" destId="{4AA52AE8-C4FB-4BDE-8A43-AAD12942B36E}" srcOrd="1" destOrd="0" presId="urn:microsoft.com/office/officeart/2005/8/layout/vList3"/>
    <dgm:cxn modelId="{3B7FFC3A-FFF7-418F-B215-33756F2C6514}" type="presParOf" srcId="{6D829176-0D8F-4DA1-A759-0B95C6E17B6B}" destId="{EE815F8A-B0E2-4A7A-A9B0-09934C97E9A5}" srcOrd="3" destOrd="0" presId="urn:microsoft.com/office/officeart/2005/8/layout/vList3"/>
    <dgm:cxn modelId="{C17E4F06-4D20-4F36-AE2E-AFF8BB15BD92}" type="presParOf" srcId="{6D829176-0D8F-4DA1-A759-0B95C6E17B6B}" destId="{F31CED13-DF5C-46C8-B7ED-A312557D791E}" srcOrd="4" destOrd="0" presId="urn:microsoft.com/office/officeart/2005/8/layout/vList3"/>
    <dgm:cxn modelId="{EF6F8532-0CD2-44DF-A1B8-69EBD77238D8}" type="presParOf" srcId="{F31CED13-DF5C-46C8-B7ED-A312557D791E}" destId="{F3A6868D-F5F2-4A1E-8156-52B0838B1E85}" srcOrd="0" destOrd="0" presId="urn:microsoft.com/office/officeart/2005/8/layout/vList3"/>
    <dgm:cxn modelId="{D49D24A4-047A-482E-B3A7-5AF134BA9D64}"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dgm:spPr/>
      <dgm:t>
        <a:bodyPr/>
        <a:lstStyle/>
        <a:p>
          <a:r>
            <a:rPr lang="fr-FR" dirty="0"/>
            <a:t>10.4% n’ont aucun revenu</a:t>
          </a:r>
          <a:endParaRPr lang="fr-BE"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dirty="0"/>
            <a:t>76.9% ont un revenu de remplacement</a:t>
          </a:r>
          <a:endParaRPr lang="fr-BE" dirty="0"/>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rmer"/>
        </a:ext>
      </dgm:extLst>
    </dgm:pt>
    <dgm:pt modelId="{DD3C48A2-2601-4E63-9EFD-9D2B3DC44802}" type="pres">
      <dgm:prSet presAssocID="{B375190B-3B41-4577-9973-0D8F853EC8A6}" presName="txShp" presStyleLbl="node1" presStyleIdx="0" presStyleCnt="2">
        <dgm:presLayoutVars>
          <dgm:bulletEnabled val="1"/>
        </dgm:presLayoutVars>
      </dgm:prSet>
      <dgm:spPr/>
    </dgm:pt>
    <dgm:pt modelId="{72402C7E-F652-4D64-A4DB-D9840ACBEBB9}" type="pres">
      <dgm:prSet presAssocID="{E4AE4F44-C365-4EA8-A895-F0BD065C6EA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gent"/>
        </a:ext>
      </dgm:extLst>
    </dgm:pt>
    <dgm:pt modelId="{57E9C608-7DE8-4239-ABA4-CF5A0C6DAB8C}" type="pres">
      <dgm:prSet presAssocID="{FCEE2349-ED32-4BF9-9FA8-0FD70B5C0ECA}" presName="txShp" presStyleLbl="node1" presStyleIdx="1" presStyleCnt="2">
        <dgm:presLayoutVars>
          <dgm:bulletEnabled val="1"/>
        </dgm:presLayoutVars>
      </dgm:prSet>
      <dgm:spPr/>
    </dgm:pt>
  </dgm:ptLst>
  <dgm:cxnLst>
    <dgm:cxn modelId="{E839E01E-603C-4345-8793-AD3CDE6384A8}" type="presOf" srcId="{B375190B-3B41-4577-9973-0D8F853EC8A6}" destId="{DD3C48A2-2601-4E63-9EFD-9D2B3DC44802}"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25E56DA0-BD68-4617-9E5E-194A966C9505}" srcId="{8AC6826E-44FF-48A1-9F5B-3EB2FA18E0CD}" destId="{FCEE2349-ED32-4BF9-9FA8-0FD70B5C0ECA}" srcOrd="1"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546555E7-C00E-459F-A0ED-6608E047994F}" type="presOf" srcId="{FCEE2349-ED32-4BF9-9FA8-0FD70B5C0ECA}" destId="{57E9C608-7DE8-4239-ABA4-CF5A0C6DAB8C}" srcOrd="0" destOrd="0" presId="urn:microsoft.com/office/officeart/2005/8/layout/vList3"/>
    <dgm:cxn modelId="{88D24DBC-9CE4-46EA-AEB4-063BE214EA0E}" type="presParOf" srcId="{6D829176-0D8F-4DA1-A759-0B95C6E17B6B}" destId="{02F31FE2-16FD-4BD7-BAA7-820AB76A6C20}" srcOrd="0" destOrd="0" presId="urn:microsoft.com/office/officeart/2005/8/layout/vList3"/>
    <dgm:cxn modelId="{B45CF316-06D5-429F-B12E-9C4781DC5055}" type="presParOf" srcId="{02F31FE2-16FD-4BD7-BAA7-820AB76A6C20}" destId="{88A9EE5A-A3CB-40D0-A49E-62F2A1D09B67}" srcOrd="0" destOrd="0" presId="urn:microsoft.com/office/officeart/2005/8/layout/vList3"/>
    <dgm:cxn modelId="{21CCA2AC-7D1F-401F-B421-18B5081725EA}" type="presParOf" srcId="{02F31FE2-16FD-4BD7-BAA7-820AB76A6C20}" destId="{DD3C48A2-2601-4E63-9EFD-9D2B3DC44802}" srcOrd="1" destOrd="0" presId="urn:microsoft.com/office/officeart/2005/8/layout/vList3"/>
    <dgm:cxn modelId="{CCFBED3D-5CA2-4E97-A64B-8C14E272E0ED}" type="presParOf" srcId="{6D829176-0D8F-4DA1-A759-0B95C6E17B6B}" destId="{72402C7E-F652-4D64-A4DB-D9840ACBEBB9}" srcOrd="1" destOrd="0" presId="urn:microsoft.com/office/officeart/2005/8/layout/vList3"/>
    <dgm:cxn modelId="{8D0D859E-6250-429C-BF72-C82EDE513B92}" type="presParOf" srcId="{6D829176-0D8F-4DA1-A759-0B95C6E17B6B}" destId="{F31CED13-DF5C-46C8-B7ED-A312557D791E}" srcOrd="2" destOrd="0" presId="urn:microsoft.com/office/officeart/2005/8/layout/vList3"/>
    <dgm:cxn modelId="{96357AC2-B0B9-4C68-A76D-B18FF7703681}" type="presParOf" srcId="{F31CED13-DF5C-46C8-B7ED-A312557D791E}" destId="{F3A6868D-F5F2-4A1E-8156-52B0838B1E85}" srcOrd="0" destOrd="0" presId="urn:microsoft.com/office/officeart/2005/8/layout/vList3"/>
    <dgm:cxn modelId="{29CA25C7-AC38-4DCA-9E6C-E4567EA04769}"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D40DD-3690-4365-B905-E2A87174750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fr-BE"/>
        </a:p>
      </dgm:t>
    </dgm:pt>
    <dgm:pt modelId="{A5EC795E-F62A-4C14-B18D-C9F2566E6E82}">
      <dgm:prSet/>
      <dgm:spPr/>
      <dgm:t>
        <a:bodyPr/>
        <a:lstStyle/>
        <a:p>
          <a:r>
            <a:rPr lang="fr-BE" dirty="0"/>
            <a:t>Chaumont-Gistoux</a:t>
          </a:r>
        </a:p>
      </dgm:t>
    </dgm:pt>
    <dgm:pt modelId="{D273C260-B42F-40DE-AE5D-53ABEB83331E}" type="parTrans" cxnId="{7B4D8591-19A1-4BFC-9097-E152A44CDF0A}">
      <dgm:prSet/>
      <dgm:spPr/>
      <dgm:t>
        <a:bodyPr/>
        <a:lstStyle/>
        <a:p>
          <a:endParaRPr lang="fr-BE"/>
        </a:p>
      </dgm:t>
    </dgm:pt>
    <dgm:pt modelId="{1974B1E9-7F29-4847-85D2-973071CA2FE7}" type="sibTrans" cxnId="{7B4D8591-19A1-4BFC-9097-E152A44CDF0A}">
      <dgm:prSet/>
      <dgm:spPr/>
      <dgm:t>
        <a:bodyPr/>
        <a:lstStyle/>
        <a:p>
          <a:endParaRPr lang="fr-BE"/>
        </a:p>
      </dgm:t>
    </dgm:pt>
    <dgm:pt modelId="{E1AFBCCD-5CFA-425F-8BEA-014A1E741E8E}">
      <dgm:prSet/>
      <dgm:spPr/>
      <dgm:t>
        <a:bodyPr/>
        <a:lstStyle/>
        <a:p>
          <a:r>
            <a:rPr lang="fr-BE"/>
            <a:t>Grez-Doiceaux</a:t>
          </a:r>
        </a:p>
      </dgm:t>
    </dgm:pt>
    <dgm:pt modelId="{8AB55CFE-F5E0-4A6A-AAF4-866D0162917B}" type="parTrans" cxnId="{7FF6B70C-AD09-4CF9-943A-2065B227525F}">
      <dgm:prSet/>
      <dgm:spPr/>
      <dgm:t>
        <a:bodyPr/>
        <a:lstStyle/>
        <a:p>
          <a:endParaRPr lang="fr-BE"/>
        </a:p>
      </dgm:t>
    </dgm:pt>
    <dgm:pt modelId="{20C00A81-23AF-42E4-A72D-FD8B4C90D823}" type="sibTrans" cxnId="{7FF6B70C-AD09-4CF9-943A-2065B227525F}">
      <dgm:prSet/>
      <dgm:spPr/>
      <dgm:t>
        <a:bodyPr/>
        <a:lstStyle/>
        <a:p>
          <a:endParaRPr lang="fr-BE"/>
        </a:p>
      </dgm:t>
    </dgm:pt>
    <dgm:pt modelId="{C68C7AAE-8BAE-486B-95EB-8DF8DA262CC1}">
      <dgm:prSet/>
      <dgm:spPr/>
      <dgm:t>
        <a:bodyPr/>
        <a:lstStyle/>
        <a:p>
          <a:r>
            <a:rPr lang="fr-BE"/>
            <a:t>Jodoigne</a:t>
          </a:r>
        </a:p>
      </dgm:t>
    </dgm:pt>
    <dgm:pt modelId="{E361FF62-FC91-4AAC-A365-2B6E78D9D07E}" type="parTrans" cxnId="{E4FBB50C-9F9F-4B2D-8655-9DA4312A25C4}">
      <dgm:prSet/>
      <dgm:spPr/>
      <dgm:t>
        <a:bodyPr/>
        <a:lstStyle/>
        <a:p>
          <a:endParaRPr lang="fr-BE"/>
        </a:p>
      </dgm:t>
    </dgm:pt>
    <dgm:pt modelId="{F88EBA76-1A3C-44FC-B02C-A461BD4236DD}" type="sibTrans" cxnId="{E4FBB50C-9F9F-4B2D-8655-9DA4312A25C4}">
      <dgm:prSet/>
      <dgm:spPr/>
      <dgm:t>
        <a:bodyPr/>
        <a:lstStyle/>
        <a:p>
          <a:endParaRPr lang="fr-BE"/>
        </a:p>
      </dgm:t>
    </dgm:pt>
    <dgm:pt modelId="{06B460AB-4C81-47D1-8DE6-D4BD00A86B67}">
      <dgm:prSet/>
      <dgm:spPr/>
      <dgm:t>
        <a:bodyPr/>
        <a:lstStyle/>
        <a:p>
          <a:r>
            <a:rPr lang="fr-BE"/>
            <a:t>Nivelles</a:t>
          </a:r>
        </a:p>
      </dgm:t>
    </dgm:pt>
    <dgm:pt modelId="{255D018A-D23D-4FB4-AAF4-DF76613A4724}" type="parTrans" cxnId="{9E1E435D-45D5-4093-B011-458780064767}">
      <dgm:prSet/>
      <dgm:spPr/>
      <dgm:t>
        <a:bodyPr/>
        <a:lstStyle/>
        <a:p>
          <a:endParaRPr lang="fr-BE"/>
        </a:p>
      </dgm:t>
    </dgm:pt>
    <dgm:pt modelId="{5606DFA9-88F2-4741-BB9B-3ADB76E47655}" type="sibTrans" cxnId="{9E1E435D-45D5-4093-B011-458780064767}">
      <dgm:prSet/>
      <dgm:spPr/>
      <dgm:t>
        <a:bodyPr/>
        <a:lstStyle/>
        <a:p>
          <a:endParaRPr lang="fr-BE"/>
        </a:p>
      </dgm:t>
    </dgm:pt>
    <dgm:pt modelId="{5F1E0AA2-4F5D-44D9-9064-95FB7300A348}">
      <dgm:prSet/>
      <dgm:spPr/>
      <dgm:t>
        <a:bodyPr/>
        <a:lstStyle/>
        <a:p>
          <a:r>
            <a:rPr lang="fr-BE"/>
            <a:t>Ottignies-Louvain-la-Neuve</a:t>
          </a:r>
        </a:p>
      </dgm:t>
    </dgm:pt>
    <dgm:pt modelId="{59E1B34F-7EE9-489D-BF89-C8A54BADA0A4}" type="parTrans" cxnId="{BDBC9086-3A0D-4C52-A98C-04E535DD435F}">
      <dgm:prSet/>
      <dgm:spPr/>
      <dgm:t>
        <a:bodyPr/>
        <a:lstStyle/>
        <a:p>
          <a:endParaRPr lang="fr-BE"/>
        </a:p>
      </dgm:t>
    </dgm:pt>
    <dgm:pt modelId="{E9688BE1-53C0-4A9A-85D8-0E6E22A933A5}" type="sibTrans" cxnId="{BDBC9086-3A0D-4C52-A98C-04E535DD435F}">
      <dgm:prSet/>
      <dgm:spPr/>
      <dgm:t>
        <a:bodyPr/>
        <a:lstStyle/>
        <a:p>
          <a:endParaRPr lang="fr-BE"/>
        </a:p>
      </dgm:t>
    </dgm:pt>
    <dgm:pt modelId="{AC38FCC3-6855-419F-903A-3EDD415B6CFA}">
      <dgm:prSet/>
      <dgm:spPr/>
      <dgm:t>
        <a:bodyPr/>
        <a:lstStyle/>
        <a:p>
          <a:r>
            <a:rPr lang="fr-BE"/>
            <a:t>Rebecq</a:t>
          </a:r>
        </a:p>
      </dgm:t>
    </dgm:pt>
    <dgm:pt modelId="{5D54D55B-5751-407A-87C8-1E3563307CC0}" type="parTrans" cxnId="{9210E22E-BEE3-4478-9A23-C09A3B6E6FA6}">
      <dgm:prSet/>
      <dgm:spPr/>
      <dgm:t>
        <a:bodyPr/>
        <a:lstStyle/>
        <a:p>
          <a:endParaRPr lang="fr-BE"/>
        </a:p>
      </dgm:t>
    </dgm:pt>
    <dgm:pt modelId="{E3B009D1-D9F0-44D3-88AD-6D0DD8936D11}" type="sibTrans" cxnId="{9210E22E-BEE3-4478-9A23-C09A3B6E6FA6}">
      <dgm:prSet/>
      <dgm:spPr/>
      <dgm:t>
        <a:bodyPr/>
        <a:lstStyle/>
        <a:p>
          <a:endParaRPr lang="fr-BE"/>
        </a:p>
      </dgm:t>
    </dgm:pt>
    <dgm:pt modelId="{EFA79EB2-FE47-41ED-9620-A6FE128823A7}">
      <dgm:prSet/>
      <dgm:spPr/>
      <dgm:t>
        <a:bodyPr/>
        <a:lstStyle/>
        <a:p>
          <a:r>
            <a:rPr lang="fr-BE"/>
            <a:t>Tubize</a:t>
          </a:r>
        </a:p>
      </dgm:t>
    </dgm:pt>
    <dgm:pt modelId="{2C1CAD8E-002A-405A-9C7B-32DA7737520C}" type="parTrans" cxnId="{9EFCF49D-2666-4025-9603-F466F9F5C133}">
      <dgm:prSet/>
      <dgm:spPr/>
      <dgm:t>
        <a:bodyPr/>
        <a:lstStyle/>
        <a:p>
          <a:endParaRPr lang="fr-BE"/>
        </a:p>
      </dgm:t>
    </dgm:pt>
    <dgm:pt modelId="{44CF40A8-DC56-4596-A540-898D05697C59}" type="sibTrans" cxnId="{9EFCF49D-2666-4025-9603-F466F9F5C133}">
      <dgm:prSet/>
      <dgm:spPr/>
      <dgm:t>
        <a:bodyPr/>
        <a:lstStyle/>
        <a:p>
          <a:endParaRPr lang="fr-BE"/>
        </a:p>
      </dgm:t>
    </dgm:pt>
    <dgm:pt modelId="{5D5517EF-DD8E-47AA-955E-447A18A07D69}">
      <dgm:prSet/>
      <dgm:spPr/>
      <dgm:t>
        <a:bodyPr/>
        <a:lstStyle/>
        <a:p>
          <a:r>
            <a:rPr lang="fr-BE"/>
            <a:t>Walhain</a:t>
          </a:r>
        </a:p>
      </dgm:t>
    </dgm:pt>
    <dgm:pt modelId="{B9A7DEC5-BBD0-46E2-8521-C189572408ED}" type="parTrans" cxnId="{69526B62-2663-418A-8BAB-3C94D3AE8AF4}">
      <dgm:prSet/>
      <dgm:spPr/>
      <dgm:t>
        <a:bodyPr/>
        <a:lstStyle/>
        <a:p>
          <a:endParaRPr lang="fr-BE"/>
        </a:p>
      </dgm:t>
    </dgm:pt>
    <dgm:pt modelId="{34E44256-4598-4D92-AFDF-189AF6FFA93C}" type="sibTrans" cxnId="{69526B62-2663-418A-8BAB-3C94D3AE8AF4}">
      <dgm:prSet/>
      <dgm:spPr/>
      <dgm:t>
        <a:bodyPr/>
        <a:lstStyle/>
        <a:p>
          <a:endParaRPr lang="fr-BE"/>
        </a:p>
      </dgm:t>
    </dgm:pt>
    <dgm:pt modelId="{C79A24B3-FDC9-438F-9C2D-4B2E22AFC738}">
      <dgm:prSet/>
      <dgm:spPr/>
      <dgm:t>
        <a:bodyPr/>
        <a:lstStyle/>
        <a:p>
          <a:r>
            <a:rPr lang="fr-BE"/>
            <a:t>Wavre</a:t>
          </a:r>
        </a:p>
      </dgm:t>
    </dgm:pt>
    <dgm:pt modelId="{06C2E51E-8B6F-48E8-96A0-672EEA27BE60}" type="parTrans" cxnId="{86C8D237-575B-4F7C-9BDF-16865AB16CDF}">
      <dgm:prSet/>
      <dgm:spPr/>
      <dgm:t>
        <a:bodyPr/>
        <a:lstStyle/>
        <a:p>
          <a:endParaRPr lang="fr-BE"/>
        </a:p>
      </dgm:t>
    </dgm:pt>
    <dgm:pt modelId="{039FE772-CF89-4464-A362-5BBE09196F5A}" type="sibTrans" cxnId="{86C8D237-575B-4F7C-9BDF-16865AB16CDF}">
      <dgm:prSet/>
      <dgm:spPr/>
      <dgm:t>
        <a:bodyPr/>
        <a:lstStyle/>
        <a:p>
          <a:endParaRPr lang="fr-BE"/>
        </a:p>
      </dgm:t>
    </dgm:pt>
    <dgm:pt modelId="{E383C6EB-805B-4EB3-AF25-B4355E54130A}" type="pres">
      <dgm:prSet presAssocID="{667D40DD-3690-4365-B905-E2A871747504}" presName="diagram" presStyleCnt="0">
        <dgm:presLayoutVars>
          <dgm:dir/>
          <dgm:resizeHandles val="exact"/>
        </dgm:presLayoutVars>
      </dgm:prSet>
      <dgm:spPr/>
    </dgm:pt>
    <dgm:pt modelId="{76ECE97B-C7DD-4B6A-AE0B-A2188CC5ED7E}" type="pres">
      <dgm:prSet presAssocID="{A5EC795E-F62A-4C14-B18D-C9F2566E6E82}" presName="node" presStyleLbl="node1" presStyleIdx="0" presStyleCnt="9">
        <dgm:presLayoutVars>
          <dgm:bulletEnabled val="1"/>
        </dgm:presLayoutVars>
      </dgm:prSet>
      <dgm:spPr/>
    </dgm:pt>
    <dgm:pt modelId="{A8FFE632-48FA-4FB1-9AE1-6930C92C28BD}" type="pres">
      <dgm:prSet presAssocID="{1974B1E9-7F29-4847-85D2-973071CA2FE7}" presName="sibTrans" presStyleCnt="0"/>
      <dgm:spPr/>
    </dgm:pt>
    <dgm:pt modelId="{F3EC9DFB-2E50-4F39-BFC8-7B54A9CAEF0E}" type="pres">
      <dgm:prSet presAssocID="{E1AFBCCD-5CFA-425F-8BEA-014A1E741E8E}" presName="node" presStyleLbl="node1" presStyleIdx="1" presStyleCnt="9">
        <dgm:presLayoutVars>
          <dgm:bulletEnabled val="1"/>
        </dgm:presLayoutVars>
      </dgm:prSet>
      <dgm:spPr/>
    </dgm:pt>
    <dgm:pt modelId="{52BA2975-8AEE-4529-958A-05CD6242ACEB}" type="pres">
      <dgm:prSet presAssocID="{20C00A81-23AF-42E4-A72D-FD8B4C90D823}" presName="sibTrans" presStyleCnt="0"/>
      <dgm:spPr/>
    </dgm:pt>
    <dgm:pt modelId="{23A1A941-105E-480E-8C37-30A462C4CFDB}" type="pres">
      <dgm:prSet presAssocID="{C68C7AAE-8BAE-486B-95EB-8DF8DA262CC1}" presName="node" presStyleLbl="node1" presStyleIdx="2" presStyleCnt="9">
        <dgm:presLayoutVars>
          <dgm:bulletEnabled val="1"/>
        </dgm:presLayoutVars>
      </dgm:prSet>
      <dgm:spPr/>
    </dgm:pt>
    <dgm:pt modelId="{9B16D862-9A7B-4E63-90D4-6FA03CE970F0}" type="pres">
      <dgm:prSet presAssocID="{F88EBA76-1A3C-44FC-B02C-A461BD4236DD}" presName="sibTrans" presStyleCnt="0"/>
      <dgm:spPr/>
    </dgm:pt>
    <dgm:pt modelId="{16B9A459-294C-420B-BA70-D7FD5F38F1D0}" type="pres">
      <dgm:prSet presAssocID="{06B460AB-4C81-47D1-8DE6-D4BD00A86B67}" presName="node" presStyleLbl="node1" presStyleIdx="3" presStyleCnt="9">
        <dgm:presLayoutVars>
          <dgm:bulletEnabled val="1"/>
        </dgm:presLayoutVars>
      </dgm:prSet>
      <dgm:spPr/>
    </dgm:pt>
    <dgm:pt modelId="{94ED434B-4EA8-4D1B-9099-9EBF61776AB5}" type="pres">
      <dgm:prSet presAssocID="{5606DFA9-88F2-4741-BB9B-3ADB76E47655}" presName="sibTrans" presStyleCnt="0"/>
      <dgm:spPr/>
    </dgm:pt>
    <dgm:pt modelId="{EB4BC7D0-0BA0-4423-852A-D72C73E11CD4}" type="pres">
      <dgm:prSet presAssocID="{5F1E0AA2-4F5D-44D9-9064-95FB7300A348}" presName="node" presStyleLbl="node1" presStyleIdx="4" presStyleCnt="9">
        <dgm:presLayoutVars>
          <dgm:bulletEnabled val="1"/>
        </dgm:presLayoutVars>
      </dgm:prSet>
      <dgm:spPr/>
    </dgm:pt>
    <dgm:pt modelId="{3537C2BF-7857-493E-AC38-581701C43926}" type="pres">
      <dgm:prSet presAssocID="{E9688BE1-53C0-4A9A-85D8-0E6E22A933A5}" presName="sibTrans" presStyleCnt="0"/>
      <dgm:spPr/>
    </dgm:pt>
    <dgm:pt modelId="{AFAFFDA6-CD35-40FD-9C10-85A966C0B722}" type="pres">
      <dgm:prSet presAssocID="{AC38FCC3-6855-419F-903A-3EDD415B6CFA}" presName="node" presStyleLbl="node1" presStyleIdx="5" presStyleCnt="9">
        <dgm:presLayoutVars>
          <dgm:bulletEnabled val="1"/>
        </dgm:presLayoutVars>
      </dgm:prSet>
      <dgm:spPr/>
    </dgm:pt>
    <dgm:pt modelId="{045D1A5A-3721-4857-84A3-F783A1AFCB74}" type="pres">
      <dgm:prSet presAssocID="{E3B009D1-D9F0-44D3-88AD-6D0DD8936D11}" presName="sibTrans" presStyleCnt="0"/>
      <dgm:spPr/>
    </dgm:pt>
    <dgm:pt modelId="{B662ECE0-E77E-4814-A152-AFC8ACF59209}" type="pres">
      <dgm:prSet presAssocID="{EFA79EB2-FE47-41ED-9620-A6FE128823A7}" presName="node" presStyleLbl="node1" presStyleIdx="6" presStyleCnt="9">
        <dgm:presLayoutVars>
          <dgm:bulletEnabled val="1"/>
        </dgm:presLayoutVars>
      </dgm:prSet>
      <dgm:spPr/>
    </dgm:pt>
    <dgm:pt modelId="{8EB318AF-7193-4462-984F-970C3E1F2A6C}" type="pres">
      <dgm:prSet presAssocID="{44CF40A8-DC56-4596-A540-898D05697C59}" presName="sibTrans" presStyleCnt="0"/>
      <dgm:spPr/>
    </dgm:pt>
    <dgm:pt modelId="{3C84A589-D78C-4AA1-9887-5F47F366F7D8}" type="pres">
      <dgm:prSet presAssocID="{5D5517EF-DD8E-47AA-955E-447A18A07D69}" presName="node" presStyleLbl="node1" presStyleIdx="7" presStyleCnt="9">
        <dgm:presLayoutVars>
          <dgm:bulletEnabled val="1"/>
        </dgm:presLayoutVars>
      </dgm:prSet>
      <dgm:spPr/>
    </dgm:pt>
    <dgm:pt modelId="{B16E810B-8AEC-4142-B5DC-3D997F9526D1}" type="pres">
      <dgm:prSet presAssocID="{34E44256-4598-4D92-AFDF-189AF6FFA93C}" presName="sibTrans" presStyleCnt="0"/>
      <dgm:spPr/>
    </dgm:pt>
    <dgm:pt modelId="{ED5F86B2-4F5F-4533-AEA0-4B88D4761ACD}" type="pres">
      <dgm:prSet presAssocID="{C79A24B3-FDC9-438F-9C2D-4B2E22AFC738}" presName="node" presStyleLbl="node1" presStyleIdx="8" presStyleCnt="9">
        <dgm:presLayoutVars>
          <dgm:bulletEnabled val="1"/>
        </dgm:presLayoutVars>
      </dgm:prSet>
      <dgm:spPr/>
    </dgm:pt>
  </dgm:ptLst>
  <dgm:cxnLst>
    <dgm:cxn modelId="{E4FBB50C-9F9F-4B2D-8655-9DA4312A25C4}" srcId="{667D40DD-3690-4365-B905-E2A871747504}" destId="{C68C7AAE-8BAE-486B-95EB-8DF8DA262CC1}" srcOrd="2" destOrd="0" parTransId="{E361FF62-FC91-4AAC-A365-2B6E78D9D07E}" sibTransId="{F88EBA76-1A3C-44FC-B02C-A461BD4236DD}"/>
    <dgm:cxn modelId="{7FF6B70C-AD09-4CF9-943A-2065B227525F}" srcId="{667D40DD-3690-4365-B905-E2A871747504}" destId="{E1AFBCCD-5CFA-425F-8BEA-014A1E741E8E}" srcOrd="1" destOrd="0" parTransId="{8AB55CFE-F5E0-4A6A-AAF4-866D0162917B}" sibTransId="{20C00A81-23AF-42E4-A72D-FD8B4C90D823}"/>
    <dgm:cxn modelId="{9210E22E-BEE3-4478-9A23-C09A3B6E6FA6}" srcId="{667D40DD-3690-4365-B905-E2A871747504}" destId="{AC38FCC3-6855-419F-903A-3EDD415B6CFA}" srcOrd="5" destOrd="0" parTransId="{5D54D55B-5751-407A-87C8-1E3563307CC0}" sibTransId="{E3B009D1-D9F0-44D3-88AD-6D0DD8936D11}"/>
    <dgm:cxn modelId="{30EC802F-53D7-436F-8777-751FBE3F2437}" type="presOf" srcId="{C79A24B3-FDC9-438F-9C2D-4B2E22AFC738}" destId="{ED5F86B2-4F5F-4533-AEA0-4B88D4761ACD}" srcOrd="0" destOrd="0" presId="urn:microsoft.com/office/officeart/2005/8/layout/default"/>
    <dgm:cxn modelId="{86C8D237-575B-4F7C-9BDF-16865AB16CDF}" srcId="{667D40DD-3690-4365-B905-E2A871747504}" destId="{C79A24B3-FDC9-438F-9C2D-4B2E22AFC738}" srcOrd="8" destOrd="0" parTransId="{06C2E51E-8B6F-48E8-96A0-672EEA27BE60}" sibTransId="{039FE772-CF89-4464-A362-5BBE09196F5A}"/>
    <dgm:cxn modelId="{B6ED913C-FEBC-4261-A08E-4E1E597A8686}" type="presOf" srcId="{C68C7AAE-8BAE-486B-95EB-8DF8DA262CC1}" destId="{23A1A941-105E-480E-8C37-30A462C4CFDB}" srcOrd="0" destOrd="0" presId="urn:microsoft.com/office/officeart/2005/8/layout/default"/>
    <dgm:cxn modelId="{9E1E435D-45D5-4093-B011-458780064767}" srcId="{667D40DD-3690-4365-B905-E2A871747504}" destId="{06B460AB-4C81-47D1-8DE6-D4BD00A86B67}" srcOrd="3" destOrd="0" parTransId="{255D018A-D23D-4FB4-AAF4-DF76613A4724}" sibTransId="{5606DFA9-88F2-4741-BB9B-3ADB76E47655}"/>
    <dgm:cxn modelId="{69526B62-2663-418A-8BAB-3C94D3AE8AF4}" srcId="{667D40DD-3690-4365-B905-E2A871747504}" destId="{5D5517EF-DD8E-47AA-955E-447A18A07D69}" srcOrd="7" destOrd="0" parTransId="{B9A7DEC5-BBD0-46E2-8521-C189572408ED}" sibTransId="{34E44256-4598-4D92-AFDF-189AF6FFA93C}"/>
    <dgm:cxn modelId="{64D5E765-DDB4-46F5-BE04-AAAC7F026A13}" type="presOf" srcId="{667D40DD-3690-4365-B905-E2A871747504}" destId="{E383C6EB-805B-4EB3-AF25-B4355E54130A}" srcOrd="0" destOrd="0" presId="urn:microsoft.com/office/officeart/2005/8/layout/default"/>
    <dgm:cxn modelId="{BDBC9086-3A0D-4C52-A98C-04E535DD435F}" srcId="{667D40DD-3690-4365-B905-E2A871747504}" destId="{5F1E0AA2-4F5D-44D9-9064-95FB7300A348}" srcOrd="4" destOrd="0" parTransId="{59E1B34F-7EE9-489D-BF89-C8A54BADA0A4}" sibTransId="{E9688BE1-53C0-4A9A-85D8-0E6E22A933A5}"/>
    <dgm:cxn modelId="{8C99658C-A7D0-4CE8-9811-0119B1044E57}" type="presOf" srcId="{AC38FCC3-6855-419F-903A-3EDD415B6CFA}" destId="{AFAFFDA6-CD35-40FD-9C10-85A966C0B722}" srcOrd="0" destOrd="0" presId="urn:microsoft.com/office/officeart/2005/8/layout/default"/>
    <dgm:cxn modelId="{8141A390-AB6E-4CC4-AD4D-07B349C07C25}" type="presOf" srcId="{A5EC795E-F62A-4C14-B18D-C9F2566E6E82}" destId="{76ECE97B-C7DD-4B6A-AE0B-A2188CC5ED7E}" srcOrd="0" destOrd="0" presId="urn:microsoft.com/office/officeart/2005/8/layout/default"/>
    <dgm:cxn modelId="{7B4D8591-19A1-4BFC-9097-E152A44CDF0A}" srcId="{667D40DD-3690-4365-B905-E2A871747504}" destId="{A5EC795E-F62A-4C14-B18D-C9F2566E6E82}" srcOrd="0" destOrd="0" parTransId="{D273C260-B42F-40DE-AE5D-53ABEB83331E}" sibTransId="{1974B1E9-7F29-4847-85D2-973071CA2FE7}"/>
    <dgm:cxn modelId="{DBD31D98-AF1A-472E-913A-DEE1BB9D8AE2}" type="presOf" srcId="{5D5517EF-DD8E-47AA-955E-447A18A07D69}" destId="{3C84A589-D78C-4AA1-9887-5F47F366F7D8}" srcOrd="0" destOrd="0" presId="urn:microsoft.com/office/officeart/2005/8/layout/default"/>
    <dgm:cxn modelId="{9EFCF49D-2666-4025-9603-F466F9F5C133}" srcId="{667D40DD-3690-4365-B905-E2A871747504}" destId="{EFA79EB2-FE47-41ED-9620-A6FE128823A7}" srcOrd="6" destOrd="0" parTransId="{2C1CAD8E-002A-405A-9C7B-32DA7737520C}" sibTransId="{44CF40A8-DC56-4596-A540-898D05697C59}"/>
    <dgm:cxn modelId="{8FC8A9A6-76F8-445D-873A-5127B76A4186}" type="presOf" srcId="{5F1E0AA2-4F5D-44D9-9064-95FB7300A348}" destId="{EB4BC7D0-0BA0-4423-852A-D72C73E11CD4}" srcOrd="0" destOrd="0" presId="urn:microsoft.com/office/officeart/2005/8/layout/default"/>
    <dgm:cxn modelId="{574FDDAC-5568-4310-8157-AE9BCE5A2040}" type="presOf" srcId="{E1AFBCCD-5CFA-425F-8BEA-014A1E741E8E}" destId="{F3EC9DFB-2E50-4F39-BFC8-7B54A9CAEF0E}" srcOrd="0" destOrd="0" presId="urn:microsoft.com/office/officeart/2005/8/layout/default"/>
    <dgm:cxn modelId="{E1BF5BB9-7AE4-4416-843E-560C1BEF0F23}" type="presOf" srcId="{06B460AB-4C81-47D1-8DE6-D4BD00A86B67}" destId="{16B9A459-294C-420B-BA70-D7FD5F38F1D0}" srcOrd="0" destOrd="0" presId="urn:microsoft.com/office/officeart/2005/8/layout/default"/>
    <dgm:cxn modelId="{782A1AFF-D494-4DF4-BF5C-4E1FB600F082}" type="presOf" srcId="{EFA79EB2-FE47-41ED-9620-A6FE128823A7}" destId="{B662ECE0-E77E-4814-A152-AFC8ACF59209}" srcOrd="0" destOrd="0" presId="urn:microsoft.com/office/officeart/2005/8/layout/default"/>
    <dgm:cxn modelId="{D93FD2C0-981C-4FA8-ACF3-FE0797207864}" type="presParOf" srcId="{E383C6EB-805B-4EB3-AF25-B4355E54130A}" destId="{76ECE97B-C7DD-4B6A-AE0B-A2188CC5ED7E}" srcOrd="0" destOrd="0" presId="urn:microsoft.com/office/officeart/2005/8/layout/default"/>
    <dgm:cxn modelId="{63954C53-57F2-4801-90BF-79B27424CEF5}" type="presParOf" srcId="{E383C6EB-805B-4EB3-AF25-B4355E54130A}" destId="{A8FFE632-48FA-4FB1-9AE1-6930C92C28BD}" srcOrd="1" destOrd="0" presId="urn:microsoft.com/office/officeart/2005/8/layout/default"/>
    <dgm:cxn modelId="{EBDE4B9D-031A-4ED0-B224-E540DE5C5DF9}" type="presParOf" srcId="{E383C6EB-805B-4EB3-AF25-B4355E54130A}" destId="{F3EC9DFB-2E50-4F39-BFC8-7B54A9CAEF0E}" srcOrd="2" destOrd="0" presId="urn:microsoft.com/office/officeart/2005/8/layout/default"/>
    <dgm:cxn modelId="{F0BF3201-AD23-4FD7-B70E-450DBAB65F30}" type="presParOf" srcId="{E383C6EB-805B-4EB3-AF25-B4355E54130A}" destId="{52BA2975-8AEE-4529-958A-05CD6242ACEB}" srcOrd="3" destOrd="0" presId="urn:microsoft.com/office/officeart/2005/8/layout/default"/>
    <dgm:cxn modelId="{E76031B1-E7F9-48FE-9C62-8CDB1EC1F90A}" type="presParOf" srcId="{E383C6EB-805B-4EB3-AF25-B4355E54130A}" destId="{23A1A941-105E-480E-8C37-30A462C4CFDB}" srcOrd="4" destOrd="0" presId="urn:microsoft.com/office/officeart/2005/8/layout/default"/>
    <dgm:cxn modelId="{80A38E49-E2E8-467E-B4C3-0D44670F7079}" type="presParOf" srcId="{E383C6EB-805B-4EB3-AF25-B4355E54130A}" destId="{9B16D862-9A7B-4E63-90D4-6FA03CE970F0}" srcOrd="5" destOrd="0" presId="urn:microsoft.com/office/officeart/2005/8/layout/default"/>
    <dgm:cxn modelId="{82C34B13-04F6-4FDC-B74D-3C0DA94DC070}" type="presParOf" srcId="{E383C6EB-805B-4EB3-AF25-B4355E54130A}" destId="{16B9A459-294C-420B-BA70-D7FD5F38F1D0}" srcOrd="6" destOrd="0" presId="urn:microsoft.com/office/officeart/2005/8/layout/default"/>
    <dgm:cxn modelId="{55F93022-FABA-46C0-A632-13A947DE4710}" type="presParOf" srcId="{E383C6EB-805B-4EB3-AF25-B4355E54130A}" destId="{94ED434B-4EA8-4D1B-9099-9EBF61776AB5}" srcOrd="7" destOrd="0" presId="urn:microsoft.com/office/officeart/2005/8/layout/default"/>
    <dgm:cxn modelId="{98A32651-0A07-48A2-AF68-4E4B7B1954DE}" type="presParOf" srcId="{E383C6EB-805B-4EB3-AF25-B4355E54130A}" destId="{EB4BC7D0-0BA0-4423-852A-D72C73E11CD4}" srcOrd="8" destOrd="0" presId="urn:microsoft.com/office/officeart/2005/8/layout/default"/>
    <dgm:cxn modelId="{E9521B95-1B97-4339-BB05-084CED672267}" type="presParOf" srcId="{E383C6EB-805B-4EB3-AF25-B4355E54130A}" destId="{3537C2BF-7857-493E-AC38-581701C43926}" srcOrd="9" destOrd="0" presId="urn:microsoft.com/office/officeart/2005/8/layout/default"/>
    <dgm:cxn modelId="{D9A14259-39D8-466E-9533-143601348FD4}" type="presParOf" srcId="{E383C6EB-805B-4EB3-AF25-B4355E54130A}" destId="{AFAFFDA6-CD35-40FD-9C10-85A966C0B722}" srcOrd="10" destOrd="0" presId="urn:microsoft.com/office/officeart/2005/8/layout/default"/>
    <dgm:cxn modelId="{F4D751A3-2ADA-4A0B-8CBD-C4E56601FAE2}" type="presParOf" srcId="{E383C6EB-805B-4EB3-AF25-B4355E54130A}" destId="{045D1A5A-3721-4857-84A3-F783A1AFCB74}" srcOrd="11" destOrd="0" presId="urn:microsoft.com/office/officeart/2005/8/layout/default"/>
    <dgm:cxn modelId="{9E53E96B-675C-4A59-9649-2273AFA7114C}" type="presParOf" srcId="{E383C6EB-805B-4EB3-AF25-B4355E54130A}" destId="{B662ECE0-E77E-4814-A152-AFC8ACF59209}" srcOrd="12" destOrd="0" presId="urn:microsoft.com/office/officeart/2005/8/layout/default"/>
    <dgm:cxn modelId="{F2E2D451-7022-4D38-A7F1-24D8290EDE87}" type="presParOf" srcId="{E383C6EB-805B-4EB3-AF25-B4355E54130A}" destId="{8EB318AF-7193-4462-984F-970C3E1F2A6C}" srcOrd="13" destOrd="0" presId="urn:microsoft.com/office/officeart/2005/8/layout/default"/>
    <dgm:cxn modelId="{83E897FD-6C2C-4F9D-B5DE-DD00A01FAA26}" type="presParOf" srcId="{E383C6EB-805B-4EB3-AF25-B4355E54130A}" destId="{3C84A589-D78C-4AA1-9887-5F47F366F7D8}" srcOrd="14" destOrd="0" presId="urn:microsoft.com/office/officeart/2005/8/layout/default"/>
    <dgm:cxn modelId="{092E323E-1B1F-4754-99B0-5E1C289C90D9}" type="presParOf" srcId="{E383C6EB-805B-4EB3-AF25-B4355E54130A}" destId="{B16E810B-8AEC-4142-B5DC-3D997F9526D1}" srcOrd="15" destOrd="0" presId="urn:microsoft.com/office/officeart/2005/8/layout/default"/>
    <dgm:cxn modelId="{72C283BA-5805-4282-BF29-40A89762EEB8}" type="presParOf" srcId="{E383C6EB-805B-4EB3-AF25-B4355E54130A}" destId="{ED5F86B2-4F5F-4533-AEA0-4B88D4761ACD}"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C52CE-1FC3-4911-AA42-978E908C908A}" type="doc">
      <dgm:prSet loTypeId="urn:microsoft.com/office/officeart/2009/3/layout/HorizontalOrganizationChart" loCatId="hierarchy" qsTypeId="urn:microsoft.com/office/officeart/2005/8/quickstyle/simple3" qsCatId="simple" csTypeId="urn:microsoft.com/office/officeart/2005/8/colors/colorful4" csCatId="colorful" phldr="1"/>
      <dgm:spPr/>
      <dgm:t>
        <a:bodyPr/>
        <a:lstStyle/>
        <a:p>
          <a:endParaRPr lang="fr-BE"/>
        </a:p>
      </dgm:t>
    </dgm:pt>
    <dgm:pt modelId="{8C652335-883E-4D39-88A8-50C22BEF508A}">
      <dgm:prSet phldrT="[Texte]"/>
      <dgm:spPr/>
      <dgm:t>
        <a:bodyPr/>
        <a:lstStyle/>
        <a:p>
          <a:r>
            <a:rPr lang="fr-FR" dirty="0"/>
            <a:t>828 questionnaires récoltés</a:t>
          </a:r>
          <a:endParaRPr lang="fr-BE" dirty="0"/>
        </a:p>
      </dgm:t>
    </dgm:pt>
    <dgm:pt modelId="{9BD51A96-0754-499C-B5D4-9185E33604FD}" type="parTrans" cxnId="{14F86CB5-B4C1-4DC6-8929-4412F0BAAC24}">
      <dgm:prSet/>
      <dgm:spPr/>
      <dgm:t>
        <a:bodyPr/>
        <a:lstStyle/>
        <a:p>
          <a:endParaRPr lang="fr-BE"/>
        </a:p>
      </dgm:t>
    </dgm:pt>
    <dgm:pt modelId="{5F091384-CD42-46DE-AE21-0BAB4D3F1F07}" type="sibTrans" cxnId="{14F86CB5-B4C1-4DC6-8929-4412F0BAAC24}">
      <dgm:prSet/>
      <dgm:spPr/>
      <dgm:t>
        <a:bodyPr/>
        <a:lstStyle/>
        <a:p>
          <a:endParaRPr lang="fr-BE"/>
        </a:p>
      </dgm:t>
    </dgm:pt>
    <dgm:pt modelId="{D50034AA-6C28-4CCD-8260-2DFDF257A3AA}">
      <dgm:prSet phldrT="[Texte]"/>
      <dgm:spPr>
        <a:solidFill>
          <a:srgbClr val="FF5050"/>
        </a:solidFill>
      </dgm:spPr>
      <dgm:t>
        <a:bodyPr/>
        <a:lstStyle/>
        <a:p>
          <a:r>
            <a:rPr lang="fr-FR" dirty="0"/>
            <a:t>134 rejetés</a:t>
          </a:r>
          <a:endParaRPr lang="fr-BE" dirty="0"/>
        </a:p>
      </dgm:t>
    </dgm:pt>
    <dgm:pt modelId="{42DBB576-CA29-4ECE-9C0B-D1BE6FCCD019}" type="parTrans" cxnId="{1EEFC887-B7C5-4E07-8036-49704447DBEE}">
      <dgm:prSet/>
      <dgm:spPr/>
      <dgm:t>
        <a:bodyPr/>
        <a:lstStyle/>
        <a:p>
          <a:endParaRPr lang="fr-BE"/>
        </a:p>
      </dgm:t>
    </dgm:pt>
    <dgm:pt modelId="{12BC0576-E081-4343-8262-1AAA1D44AC57}" type="sibTrans" cxnId="{1EEFC887-B7C5-4E07-8036-49704447DBEE}">
      <dgm:prSet/>
      <dgm:spPr/>
      <dgm:t>
        <a:bodyPr/>
        <a:lstStyle/>
        <a:p>
          <a:endParaRPr lang="fr-BE"/>
        </a:p>
      </dgm:t>
    </dgm:pt>
    <dgm:pt modelId="{F44FBB09-65D7-4633-B040-189535B5252D}">
      <dgm:prSet phldrT="[Texte]"/>
      <dgm:spPr>
        <a:solidFill>
          <a:srgbClr val="FF5050"/>
        </a:solidFill>
      </dgm:spPr>
      <dgm:t>
        <a:bodyPr/>
        <a:lstStyle/>
        <a:p>
          <a:r>
            <a:rPr lang="fr-FR" dirty="0"/>
            <a:t>90 - Doublons</a:t>
          </a:r>
          <a:endParaRPr lang="fr-BE" dirty="0"/>
        </a:p>
      </dgm:t>
    </dgm:pt>
    <dgm:pt modelId="{6DAAC727-7548-472F-AB52-F7D8734C7FBA}" type="parTrans" cxnId="{1CB8E825-589E-4055-A1DE-A95424C5B903}">
      <dgm:prSet/>
      <dgm:spPr/>
      <dgm:t>
        <a:bodyPr/>
        <a:lstStyle/>
        <a:p>
          <a:endParaRPr lang="fr-BE"/>
        </a:p>
      </dgm:t>
    </dgm:pt>
    <dgm:pt modelId="{12C54EFF-A899-49CD-A71A-6FFDC998AD76}" type="sibTrans" cxnId="{1CB8E825-589E-4055-A1DE-A95424C5B903}">
      <dgm:prSet/>
      <dgm:spPr/>
      <dgm:t>
        <a:bodyPr/>
        <a:lstStyle/>
        <a:p>
          <a:endParaRPr lang="fr-BE"/>
        </a:p>
      </dgm:t>
    </dgm:pt>
    <dgm:pt modelId="{10DA8F26-FB25-4155-B0B2-945CD3EDED17}">
      <dgm:prSet phldrT="[Texte]"/>
      <dgm:spPr>
        <a:solidFill>
          <a:srgbClr val="FF5050"/>
        </a:solidFill>
      </dgm:spPr>
      <dgm:t>
        <a:bodyPr/>
        <a:lstStyle/>
        <a:p>
          <a:r>
            <a:rPr lang="fr-FR" dirty="0"/>
            <a:t>19 - Pas d’information logement valide</a:t>
          </a:r>
          <a:endParaRPr lang="fr-BE" dirty="0"/>
        </a:p>
      </dgm:t>
    </dgm:pt>
    <dgm:pt modelId="{E5948094-CC57-46FA-96E7-1792FC6B8BCD}" type="parTrans" cxnId="{00DB219E-7F71-4537-A673-69328519FBE3}">
      <dgm:prSet/>
      <dgm:spPr/>
      <dgm:t>
        <a:bodyPr/>
        <a:lstStyle/>
        <a:p>
          <a:endParaRPr lang="fr-BE"/>
        </a:p>
      </dgm:t>
    </dgm:pt>
    <dgm:pt modelId="{2BAFBF03-857A-4D97-A088-BF402559582E}" type="sibTrans" cxnId="{00DB219E-7F71-4537-A673-69328519FBE3}">
      <dgm:prSet/>
      <dgm:spPr/>
      <dgm:t>
        <a:bodyPr/>
        <a:lstStyle/>
        <a:p>
          <a:endParaRPr lang="fr-BE"/>
        </a:p>
      </dgm:t>
    </dgm:pt>
    <dgm:pt modelId="{B5CB2030-2430-4EAC-AE6A-463F6A64AC6C}">
      <dgm:prSet phldrT="[Texte]"/>
      <dgm:spPr/>
      <dgm:t>
        <a:bodyPr/>
        <a:lstStyle/>
        <a:p>
          <a:r>
            <a:rPr lang="fr-FR" dirty="0"/>
            <a:t>694 valides</a:t>
          </a:r>
          <a:endParaRPr lang="fr-BE" dirty="0"/>
        </a:p>
      </dgm:t>
    </dgm:pt>
    <dgm:pt modelId="{F88FC790-F95E-4430-AF13-DAEB6F554CE1}" type="parTrans" cxnId="{0DE51248-8E8D-48E7-B239-E49FC086919D}">
      <dgm:prSet/>
      <dgm:spPr/>
      <dgm:t>
        <a:bodyPr/>
        <a:lstStyle/>
        <a:p>
          <a:endParaRPr lang="fr-BE"/>
        </a:p>
      </dgm:t>
    </dgm:pt>
    <dgm:pt modelId="{8E97B8A3-9A88-42ED-B9D8-FBBDFE6D2C88}" type="sibTrans" cxnId="{0DE51248-8E8D-48E7-B239-E49FC086919D}">
      <dgm:prSet/>
      <dgm:spPr/>
      <dgm:t>
        <a:bodyPr/>
        <a:lstStyle/>
        <a:p>
          <a:endParaRPr lang="fr-BE"/>
        </a:p>
      </dgm:t>
    </dgm:pt>
    <dgm:pt modelId="{EF8973B0-2F06-4487-97AC-B3B856C75238}">
      <dgm:prSet/>
      <dgm:spPr>
        <a:solidFill>
          <a:srgbClr val="FF5050"/>
        </a:solidFill>
      </dgm:spPr>
      <dgm:t>
        <a:bodyPr/>
        <a:lstStyle/>
        <a:p>
          <a:r>
            <a:rPr lang="fr-FR" dirty="0"/>
            <a:t>25 – Pas ETHOS</a:t>
          </a:r>
          <a:endParaRPr lang="fr-BE" dirty="0"/>
        </a:p>
      </dgm:t>
    </dgm:pt>
    <dgm:pt modelId="{2976C612-9F06-46E7-95DE-13DC96BCD811}" type="parTrans" cxnId="{DCD0A976-1257-44D7-A65C-FBE5C148F3AC}">
      <dgm:prSet/>
      <dgm:spPr/>
      <dgm:t>
        <a:bodyPr/>
        <a:lstStyle/>
        <a:p>
          <a:endParaRPr lang="fr-BE"/>
        </a:p>
      </dgm:t>
    </dgm:pt>
    <dgm:pt modelId="{1AECA426-3091-4B16-B802-E6365AA566E5}" type="sibTrans" cxnId="{DCD0A976-1257-44D7-A65C-FBE5C148F3AC}">
      <dgm:prSet/>
      <dgm:spPr/>
      <dgm:t>
        <a:bodyPr/>
        <a:lstStyle/>
        <a:p>
          <a:endParaRPr lang="fr-BE"/>
        </a:p>
      </dgm:t>
    </dgm:pt>
    <dgm:pt modelId="{BE7045D9-71B5-40FC-99D8-816D048578B6}" type="pres">
      <dgm:prSet presAssocID="{60BC52CE-1FC3-4911-AA42-978E908C908A}" presName="hierChild1" presStyleCnt="0">
        <dgm:presLayoutVars>
          <dgm:orgChart val="1"/>
          <dgm:chPref val="1"/>
          <dgm:dir/>
          <dgm:animOne val="branch"/>
          <dgm:animLvl val="lvl"/>
          <dgm:resizeHandles/>
        </dgm:presLayoutVars>
      </dgm:prSet>
      <dgm:spPr/>
    </dgm:pt>
    <dgm:pt modelId="{AF7D72C7-1251-4A01-ADEA-D2AE6EE5A616}" type="pres">
      <dgm:prSet presAssocID="{8C652335-883E-4D39-88A8-50C22BEF508A}" presName="hierRoot1" presStyleCnt="0">
        <dgm:presLayoutVars>
          <dgm:hierBranch val="init"/>
        </dgm:presLayoutVars>
      </dgm:prSet>
      <dgm:spPr/>
    </dgm:pt>
    <dgm:pt modelId="{AEC1CED8-E0A0-4FEC-ADB9-42BDF2EE91D9}" type="pres">
      <dgm:prSet presAssocID="{8C652335-883E-4D39-88A8-50C22BEF508A}" presName="rootComposite1" presStyleCnt="0"/>
      <dgm:spPr/>
    </dgm:pt>
    <dgm:pt modelId="{686E9613-55D6-4F4F-8471-51613F65EE71}" type="pres">
      <dgm:prSet presAssocID="{8C652335-883E-4D39-88A8-50C22BEF508A}" presName="rootText1" presStyleLbl="node0" presStyleIdx="0" presStyleCnt="1">
        <dgm:presLayoutVars>
          <dgm:chPref val="3"/>
        </dgm:presLayoutVars>
      </dgm:prSet>
      <dgm:spPr/>
    </dgm:pt>
    <dgm:pt modelId="{49D82270-2A76-4686-B5B3-9E3481A33B77}" type="pres">
      <dgm:prSet presAssocID="{8C652335-883E-4D39-88A8-50C22BEF508A}" presName="rootConnector1" presStyleLbl="node1" presStyleIdx="0" presStyleCnt="0"/>
      <dgm:spPr/>
    </dgm:pt>
    <dgm:pt modelId="{29088730-647F-4377-B717-70A2ACEDB4F9}" type="pres">
      <dgm:prSet presAssocID="{8C652335-883E-4D39-88A8-50C22BEF508A}" presName="hierChild2" presStyleCnt="0"/>
      <dgm:spPr/>
    </dgm:pt>
    <dgm:pt modelId="{E12A2F62-7B99-4240-A08F-0EC9CCC6E9FE}" type="pres">
      <dgm:prSet presAssocID="{F88FC790-F95E-4430-AF13-DAEB6F554CE1}" presName="Name64" presStyleLbl="parChTrans1D2" presStyleIdx="0" presStyleCnt="2"/>
      <dgm:spPr/>
    </dgm:pt>
    <dgm:pt modelId="{73B145FC-0D97-49EF-9833-691E94322B70}" type="pres">
      <dgm:prSet presAssocID="{B5CB2030-2430-4EAC-AE6A-463F6A64AC6C}" presName="hierRoot2" presStyleCnt="0">
        <dgm:presLayoutVars>
          <dgm:hierBranch val="init"/>
        </dgm:presLayoutVars>
      </dgm:prSet>
      <dgm:spPr/>
    </dgm:pt>
    <dgm:pt modelId="{4107FDAD-FDDC-4B68-A79E-0D79167E3324}" type="pres">
      <dgm:prSet presAssocID="{B5CB2030-2430-4EAC-AE6A-463F6A64AC6C}" presName="rootComposite" presStyleCnt="0"/>
      <dgm:spPr/>
    </dgm:pt>
    <dgm:pt modelId="{8EB34D78-66CD-449C-A0C4-66993D36C30C}" type="pres">
      <dgm:prSet presAssocID="{B5CB2030-2430-4EAC-AE6A-463F6A64AC6C}" presName="rootText" presStyleLbl="node2" presStyleIdx="0" presStyleCnt="2">
        <dgm:presLayoutVars>
          <dgm:chPref val="3"/>
        </dgm:presLayoutVars>
      </dgm:prSet>
      <dgm:spPr/>
    </dgm:pt>
    <dgm:pt modelId="{7F663587-CC73-4008-BB81-4B753FEF9366}" type="pres">
      <dgm:prSet presAssocID="{B5CB2030-2430-4EAC-AE6A-463F6A64AC6C}" presName="rootConnector" presStyleLbl="node2" presStyleIdx="0" presStyleCnt="2"/>
      <dgm:spPr/>
    </dgm:pt>
    <dgm:pt modelId="{FEB4A223-DD63-4410-8EE3-28DF8FA654BA}" type="pres">
      <dgm:prSet presAssocID="{B5CB2030-2430-4EAC-AE6A-463F6A64AC6C}" presName="hierChild4" presStyleCnt="0"/>
      <dgm:spPr/>
    </dgm:pt>
    <dgm:pt modelId="{9BE3BA11-A714-4BF7-9B67-F02EE5886115}" type="pres">
      <dgm:prSet presAssocID="{B5CB2030-2430-4EAC-AE6A-463F6A64AC6C}" presName="hierChild5" presStyleCnt="0"/>
      <dgm:spPr/>
    </dgm:pt>
    <dgm:pt modelId="{B75F5803-BB72-4421-81FC-E2006F9669CB}" type="pres">
      <dgm:prSet presAssocID="{42DBB576-CA29-4ECE-9C0B-D1BE6FCCD019}" presName="Name64" presStyleLbl="parChTrans1D2" presStyleIdx="1" presStyleCnt="2"/>
      <dgm:spPr/>
    </dgm:pt>
    <dgm:pt modelId="{7BA8AEB0-F4B0-46AF-B5E7-9C37A2482E55}" type="pres">
      <dgm:prSet presAssocID="{D50034AA-6C28-4CCD-8260-2DFDF257A3AA}" presName="hierRoot2" presStyleCnt="0">
        <dgm:presLayoutVars>
          <dgm:hierBranch val="init"/>
        </dgm:presLayoutVars>
      </dgm:prSet>
      <dgm:spPr/>
    </dgm:pt>
    <dgm:pt modelId="{6C72153B-6081-4A64-9285-123F46CDB4D2}" type="pres">
      <dgm:prSet presAssocID="{D50034AA-6C28-4CCD-8260-2DFDF257A3AA}" presName="rootComposite" presStyleCnt="0"/>
      <dgm:spPr/>
    </dgm:pt>
    <dgm:pt modelId="{7D37C5A9-4727-4310-A5D7-DAB931703EB5}" type="pres">
      <dgm:prSet presAssocID="{D50034AA-6C28-4CCD-8260-2DFDF257A3AA}" presName="rootText" presStyleLbl="node2" presStyleIdx="1" presStyleCnt="2">
        <dgm:presLayoutVars>
          <dgm:chPref val="3"/>
        </dgm:presLayoutVars>
      </dgm:prSet>
      <dgm:spPr/>
    </dgm:pt>
    <dgm:pt modelId="{80AD2F6B-DB5C-4B02-8DB8-8445296160C9}" type="pres">
      <dgm:prSet presAssocID="{D50034AA-6C28-4CCD-8260-2DFDF257A3AA}" presName="rootConnector" presStyleLbl="node2" presStyleIdx="1" presStyleCnt="2"/>
      <dgm:spPr/>
    </dgm:pt>
    <dgm:pt modelId="{EB15C8CC-7B04-4C1D-8A0C-2C9CFBE92DDC}" type="pres">
      <dgm:prSet presAssocID="{D50034AA-6C28-4CCD-8260-2DFDF257A3AA}" presName="hierChild4" presStyleCnt="0"/>
      <dgm:spPr/>
    </dgm:pt>
    <dgm:pt modelId="{95D4ABC8-E5F9-41D0-A64A-B1F399CDC4C0}" type="pres">
      <dgm:prSet presAssocID="{6DAAC727-7548-472F-AB52-F7D8734C7FBA}" presName="Name64" presStyleLbl="parChTrans1D3" presStyleIdx="0" presStyleCnt="3"/>
      <dgm:spPr/>
    </dgm:pt>
    <dgm:pt modelId="{3BADEEF7-D710-48D8-85D6-AAFDB9CA7368}" type="pres">
      <dgm:prSet presAssocID="{F44FBB09-65D7-4633-B040-189535B5252D}" presName="hierRoot2" presStyleCnt="0">
        <dgm:presLayoutVars>
          <dgm:hierBranch val="init"/>
        </dgm:presLayoutVars>
      </dgm:prSet>
      <dgm:spPr/>
    </dgm:pt>
    <dgm:pt modelId="{0C86A01E-3BE4-4BC5-8AFC-7AEF43005C4A}" type="pres">
      <dgm:prSet presAssocID="{F44FBB09-65D7-4633-B040-189535B5252D}" presName="rootComposite" presStyleCnt="0"/>
      <dgm:spPr/>
    </dgm:pt>
    <dgm:pt modelId="{B2EAAEA4-D282-4049-9261-39E754DCDE73}" type="pres">
      <dgm:prSet presAssocID="{F44FBB09-65D7-4633-B040-189535B5252D}" presName="rootText" presStyleLbl="node3" presStyleIdx="0" presStyleCnt="3">
        <dgm:presLayoutVars>
          <dgm:chPref val="3"/>
        </dgm:presLayoutVars>
      </dgm:prSet>
      <dgm:spPr/>
    </dgm:pt>
    <dgm:pt modelId="{946B181D-99F6-4633-B14E-77BAE364D9F8}" type="pres">
      <dgm:prSet presAssocID="{F44FBB09-65D7-4633-B040-189535B5252D}" presName="rootConnector" presStyleLbl="node3" presStyleIdx="0" presStyleCnt="3"/>
      <dgm:spPr/>
    </dgm:pt>
    <dgm:pt modelId="{A896BB44-9BE2-4B9B-A516-FF6A99366D64}" type="pres">
      <dgm:prSet presAssocID="{F44FBB09-65D7-4633-B040-189535B5252D}" presName="hierChild4" presStyleCnt="0"/>
      <dgm:spPr/>
    </dgm:pt>
    <dgm:pt modelId="{32045570-D928-434F-94BB-6EE858249462}" type="pres">
      <dgm:prSet presAssocID="{F44FBB09-65D7-4633-B040-189535B5252D}" presName="hierChild5" presStyleCnt="0"/>
      <dgm:spPr/>
    </dgm:pt>
    <dgm:pt modelId="{1B8FEE21-76E9-4CE8-85A2-B460C6814941}" type="pres">
      <dgm:prSet presAssocID="{E5948094-CC57-46FA-96E7-1792FC6B8BCD}" presName="Name64" presStyleLbl="parChTrans1D3" presStyleIdx="1" presStyleCnt="3"/>
      <dgm:spPr/>
    </dgm:pt>
    <dgm:pt modelId="{57606292-59BA-465F-9DE3-814787827410}" type="pres">
      <dgm:prSet presAssocID="{10DA8F26-FB25-4155-B0B2-945CD3EDED17}" presName="hierRoot2" presStyleCnt="0">
        <dgm:presLayoutVars>
          <dgm:hierBranch val="init"/>
        </dgm:presLayoutVars>
      </dgm:prSet>
      <dgm:spPr/>
    </dgm:pt>
    <dgm:pt modelId="{639F3AE6-5222-4A8A-A921-38312BB15DBE}" type="pres">
      <dgm:prSet presAssocID="{10DA8F26-FB25-4155-B0B2-945CD3EDED17}" presName="rootComposite" presStyleCnt="0"/>
      <dgm:spPr/>
    </dgm:pt>
    <dgm:pt modelId="{DA6934EF-9936-48CC-A5F9-EE627CFFC20F}" type="pres">
      <dgm:prSet presAssocID="{10DA8F26-FB25-4155-B0B2-945CD3EDED17}" presName="rootText" presStyleLbl="node3" presStyleIdx="1" presStyleCnt="3">
        <dgm:presLayoutVars>
          <dgm:chPref val="3"/>
        </dgm:presLayoutVars>
      </dgm:prSet>
      <dgm:spPr/>
    </dgm:pt>
    <dgm:pt modelId="{91293278-580F-4009-9264-AF8E1DABFFB9}" type="pres">
      <dgm:prSet presAssocID="{10DA8F26-FB25-4155-B0B2-945CD3EDED17}" presName="rootConnector" presStyleLbl="node3" presStyleIdx="1" presStyleCnt="3"/>
      <dgm:spPr/>
    </dgm:pt>
    <dgm:pt modelId="{2BC8678A-D0BF-42EE-A650-F0E46FD0B320}" type="pres">
      <dgm:prSet presAssocID="{10DA8F26-FB25-4155-B0B2-945CD3EDED17}" presName="hierChild4" presStyleCnt="0"/>
      <dgm:spPr/>
    </dgm:pt>
    <dgm:pt modelId="{CE7AFEDE-511D-4CB8-8C5B-82042E559238}" type="pres">
      <dgm:prSet presAssocID="{10DA8F26-FB25-4155-B0B2-945CD3EDED17}" presName="hierChild5" presStyleCnt="0"/>
      <dgm:spPr/>
    </dgm:pt>
    <dgm:pt modelId="{1D91F06A-7584-4D2A-991C-22EB19E51F25}" type="pres">
      <dgm:prSet presAssocID="{2976C612-9F06-46E7-95DE-13DC96BCD811}" presName="Name64" presStyleLbl="parChTrans1D3" presStyleIdx="2" presStyleCnt="3"/>
      <dgm:spPr/>
    </dgm:pt>
    <dgm:pt modelId="{DFA2D977-6C63-4F77-B03B-D2C6FE3EE3AA}" type="pres">
      <dgm:prSet presAssocID="{EF8973B0-2F06-4487-97AC-B3B856C75238}" presName="hierRoot2" presStyleCnt="0">
        <dgm:presLayoutVars>
          <dgm:hierBranch val="init"/>
        </dgm:presLayoutVars>
      </dgm:prSet>
      <dgm:spPr/>
    </dgm:pt>
    <dgm:pt modelId="{F35CF5FA-78DD-4380-B587-F5CE7F71F096}" type="pres">
      <dgm:prSet presAssocID="{EF8973B0-2F06-4487-97AC-B3B856C75238}" presName="rootComposite" presStyleCnt="0"/>
      <dgm:spPr/>
    </dgm:pt>
    <dgm:pt modelId="{7407CBF3-9F4A-4C65-B530-24C343BE47A8}" type="pres">
      <dgm:prSet presAssocID="{EF8973B0-2F06-4487-97AC-B3B856C75238}" presName="rootText" presStyleLbl="node3" presStyleIdx="2" presStyleCnt="3">
        <dgm:presLayoutVars>
          <dgm:chPref val="3"/>
        </dgm:presLayoutVars>
      </dgm:prSet>
      <dgm:spPr/>
    </dgm:pt>
    <dgm:pt modelId="{46C5B91D-9841-43CF-A480-763575025A47}" type="pres">
      <dgm:prSet presAssocID="{EF8973B0-2F06-4487-97AC-B3B856C75238}" presName="rootConnector" presStyleLbl="node3" presStyleIdx="2" presStyleCnt="3"/>
      <dgm:spPr/>
    </dgm:pt>
    <dgm:pt modelId="{96C83D7A-E696-4485-8D53-F0BA6FDE4163}" type="pres">
      <dgm:prSet presAssocID="{EF8973B0-2F06-4487-97AC-B3B856C75238}" presName="hierChild4" presStyleCnt="0"/>
      <dgm:spPr/>
    </dgm:pt>
    <dgm:pt modelId="{5FCD615F-1160-4E95-BD9C-30B31F4D7820}" type="pres">
      <dgm:prSet presAssocID="{EF8973B0-2F06-4487-97AC-B3B856C75238}" presName="hierChild5" presStyleCnt="0"/>
      <dgm:spPr/>
    </dgm:pt>
    <dgm:pt modelId="{5BD66B3F-AF77-4772-A22C-86EBC43A4354}" type="pres">
      <dgm:prSet presAssocID="{D50034AA-6C28-4CCD-8260-2DFDF257A3AA}" presName="hierChild5" presStyleCnt="0"/>
      <dgm:spPr/>
    </dgm:pt>
    <dgm:pt modelId="{D87A3216-CDDF-4C98-B835-229B54BDD105}" type="pres">
      <dgm:prSet presAssocID="{8C652335-883E-4D39-88A8-50C22BEF508A}" presName="hierChild3" presStyleCnt="0"/>
      <dgm:spPr/>
    </dgm:pt>
  </dgm:ptLst>
  <dgm:cxnLst>
    <dgm:cxn modelId="{4E9A1620-4ABF-4A14-B1FF-79A85CCA9782}" type="presOf" srcId="{EF8973B0-2F06-4487-97AC-B3B856C75238}" destId="{46C5B91D-9841-43CF-A480-763575025A47}" srcOrd="1" destOrd="0" presId="urn:microsoft.com/office/officeart/2009/3/layout/HorizontalOrganizationChart"/>
    <dgm:cxn modelId="{1CB8E825-589E-4055-A1DE-A95424C5B903}" srcId="{D50034AA-6C28-4CCD-8260-2DFDF257A3AA}" destId="{F44FBB09-65D7-4633-B040-189535B5252D}" srcOrd="0" destOrd="0" parTransId="{6DAAC727-7548-472F-AB52-F7D8734C7FBA}" sibTransId="{12C54EFF-A899-49CD-A71A-6FFDC998AD76}"/>
    <dgm:cxn modelId="{3A28582E-2735-44C4-A076-32BBE61A49BC}" type="presOf" srcId="{10DA8F26-FB25-4155-B0B2-945CD3EDED17}" destId="{DA6934EF-9936-48CC-A5F9-EE627CFFC20F}" srcOrd="0" destOrd="0" presId="urn:microsoft.com/office/officeart/2009/3/layout/HorizontalOrganizationChart"/>
    <dgm:cxn modelId="{60E5D52F-7528-4749-B559-CCC4FD65C70F}" type="presOf" srcId="{60BC52CE-1FC3-4911-AA42-978E908C908A}" destId="{BE7045D9-71B5-40FC-99D8-816D048578B6}" srcOrd="0" destOrd="0" presId="urn:microsoft.com/office/officeart/2009/3/layout/HorizontalOrganizationChart"/>
    <dgm:cxn modelId="{BD786036-74AB-421C-9DD3-728FA27B5521}" type="presOf" srcId="{6DAAC727-7548-472F-AB52-F7D8734C7FBA}" destId="{95D4ABC8-E5F9-41D0-A64A-B1F399CDC4C0}" srcOrd="0" destOrd="0" presId="urn:microsoft.com/office/officeart/2009/3/layout/HorizontalOrganizationChart"/>
    <dgm:cxn modelId="{98A8FC39-CBF5-4C9F-99FA-EFC78AA0591D}" type="presOf" srcId="{F44FBB09-65D7-4633-B040-189535B5252D}" destId="{946B181D-99F6-4633-B14E-77BAE364D9F8}" srcOrd="1" destOrd="0" presId="urn:microsoft.com/office/officeart/2009/3/layout/HorizontalOrganizationChart"/>
    <dgm:cxn modelId="{0DE51248-8E8D-48E7-B239-E49FC086919D}" srcId="{8C652335-883E-4D39-88A8-50C22BEF508A}" destId="{B5CB2030-2430-4EAC-AE6A-463F6A64AC6C}" srcOrd="0" destOrd="0" parTransId="{F88FC790-F95E-4430-AF13-DAEB6F554CE1}" sibTransId="{8E97B8A3-9A88-42ED-B9D8-FBBDFE6D2C88}"/>
    <dgm:cxn modelId="{DA3F524E-F697-4C6E-BF0C-C7F762FAA2E1}" type="presOf" srcId="{8C652335-883E-4D39-88A8-50C22BEF508A}" destId="{49D82270-2A76-4686-B5B3-9E3481A33B77}" srcOrd="1" destOrd="0" presId="urn:microsoft.com/office/officeart/2009/3/layout/HorizontalOrganizationChart"/>
    <dgm:cxn modelId="{909AED4E-322C-4FC1-AA95-782121E2B6F9}" type="presOf" srcId="{B5CB2030-2430-4EAC-AE6A-463F6A64AC6C}" destId="{8EB34D78-66CD-449C-A0C4-66993D36C30C}" srcOrd="0" destOrd="0" presId="urn:microsoft.com/office/officeart/2009/3/layout/HorizontalOrganizationChart"/>
    <dgm:cxn modelId="{F65BEC74-9C0F-49EC-B993-EFAF05758F59}" type="presOf" srcId="{42DBB576-CA29-4ECE-9C0B-D1BE6FCCD019}" destId="{B75F5803-BB72-4421-81FC-E2006F9669CB}" srcOrd="0" destOrd="0" presId="urn:microsoft.com/office/officeart/2009/3/layout/HorizontalOrganizationChart"/>
    <dgm:cxn modelId="{DCD0A976-1257-44D7-A65C-FBE5C148F3AC}" srcId="{D50034AA-6C28-4CCD-8260-2DFDF257A3AA}" destId="{EF8973B0-2F06-4487-97AC-B3B856C75238}" srcOrd="2" destOrd="0" parTransId="{2976C612-9F06-46E7-95DE-13DC96BCD811}" sibTransId="{1AECA426-3091-4B16-B802-E6365AA566E5}"/>
    <dgm:cxn modelId="{24DD247E-A3ED-4313-817E-E3B170496D62}" type="presOf" srcId="{E5948094-CC57-46FA-96E7-1792FC6B8BCD}" destId="{1B8FEE21-76E9-4CE8-85A2-B460C6814941}" srcOrd="0" destOrd="0" presId="urn:microsoft.com/office/officeart/2009/3/layout/HorizontalOrganizationChart"/>
    <dgm:cxn modelId="{7B4EBD84-B5EC-433B-B3A0-174F3489C348}" type="presOf" srcId="{8C652335-883E-4D39-88A8-50C22BEF508A}" destId="{686E9613-55D6-4F4F-8471-51613F65EE71}" srcOrd="0" destOrd="0" presId="urn:microsoft.com/office/officeart/2009/3/layout/HorizontalOrganizationChart"/>
    <dgm:cxn modelId="{1EEFC887-B7C5-4E07-8036-49704447DBEE}" srcId="{8C652335-883E-4D39-88A8-50C22BEF508A}" destId="{D50034AA-6C28-4CCD-8260-2DFDF257A3AA}" srcOrd="1" destOrd="0" parTransId="{42DBB576-CA29-4ECE-9C0B-D1BE6FCCD019}" sibTransId="{12BC0576-E081-4343-8262-1AAA1D44AC57}"/>
    <dgm:cxn modelId="{00DB219E-7F71-4537-A673-69328519FBE3}" srcId="{D50034AA-6C28-4CCD-8260-2DFDF257A3AA}" destId="{10DA8F26-FB25-4155-B0B2-945CD3EDED17}" srcOrd="1" destOrd="0" parTransId="{E5948094-CC57-46FA-96E7-1792FC6B8BCD}" sibTransId="{2BAFBF03-857A-4D97-A088-BF402559582E}"/>
    <dgm:cxn modelId="{F6EBD2AA-A8FB-4868-9B7F-20C3A18379DA}" type="presOf" srcId="{D50034AA-6C28-4CCD-8260-2DFDF257A3AA}" destId="{80AD2F6B-DB5C-4B02-8DB8-8445296160C9}" srcOrd="1" destOrd="0" presId="urn:microsoft.com/office/officeart/2009/3/layout/HorizontalOrganizationChart"/>
    <dgm:cxn modelId="{14F86CB5-B4C1-4DC6-8929-4412F0BAAC24}" srcId="{60BC52CE-1FC3-4911-AA42-978E908C908A}" destId="{8C652335-883E-4D39-88A8-50C22BEF508A}" srcOrd="0" destOrd="0" parTransId="{9BD51A96-0754-499C-B5D4-9185E33604FD}" sibTransId="{5F091384-CD42-46DE-AE21-0BAB4D3F1F07}"/>
    <dgm:cxn modelId="{A08D57BD-5319-4C9D-85E7-9782D75BCEFF}" type="presOf" srcId="{F44FBB09-65D7-4633-B040-189535B5252D}" destId="{B2EAAEA4-D282-4049-9261-39E754DCDE73}" srcOrd="0" destOrd="0" presId="urn:microsoft.com/office/officeart/2009/3/layout/HorizontalOrganizationChart"/>
    <dgm:cxn modelId="{6FDA11CA-4374-4D72-8AF7-25DEF2E85FE7}" type="presOf" srcId="{2976C612-9F06-46E7-95DE-13DC96BCD811}" destId="{1D91F06A-7584-4D2A-991C-22EB19E51F25}" srcOrd="0" destOrd="0" presId="urn:microsoft.com/office/officeart/2009/3/layout/HorizontalOrganizationChart"/>
    <dgm:cxn modelId="{7096C3D2-2960-4C87-BDDD-F46C03A65BC8}" type="presOf" srcId="{10DA8F26-FB25-4155-B0B2-945CD3EDED17}" destId="{91293278-580F-4009-9264-AF8E1DABFFB9}" srcOrd="1" destOrd="0" presId="urn:microsoft.com/office/officeart/2009/3/layout/HorizontalOrganizationChart"/>
    <dgm:cxn modelId="{E502BCE5-689A-4E51-86C7-D431A8491AB8}" type="presOf" srcId="{D50034AA-6C28-4CCD-8260-2DFDF257A3AA}" destId="{7D37C5A9-4727-4310-A5D7-DAB931703EB5}" srcOrd="0" destOrd="0" presId="urn:microsoft.com/office/officeart/2009/3/layout/HorizontalOrganizationChart"/>
    <dgm:cxn modelId="{CB2DCAE5-723E-4381-B073-0A659447F497}" type="presOf" srcId="{EF8973B0-2F06-4487-97AC-B3B856C75238}" destId="{7407CBF3-9F4A-4C65-B530-24C343BE47A8}" srcOrd="0" destOrd="0" presId="urn:microsoft.com/office/officeart/2009/3/layout/HorizontalOrganizationChart"/>
    <dgm:cxn modelId="{D2B729F2-41F2-4E38-8D0D-668F27FF8518}" type="presOf" srcId="{F88FC790-F95E-4430-AF13-DAEB6F554CE1}" destId="{E12A2F62-7B99-4240-A08F-0EC9CCC6E9FE}" srcOrd="0" destOrd="0" presId="urn:microsoft.com/office/officeart/2009/3/layout/HorizontalOrganizationChart"/>
    <dgm:cxn modelId="{A952A0F3-E178-4793-B089-689EBA150227}" type="presOf" srcId="{B5CB2030-2430-4EAC-AE6A-463F6A64AC6C}" destId="{7F663587-CC73-4008-BB81-4B753FEF9366}" srcOrd="1" destOrd="0" presId="urn:microsoft.com/office/officeart/2009/3/layout/HorizontalOrganizationChart"/>
    <dgm:cxn modelId="{B86E7893-3AEA-4288-A714-2B3C85264EE4}" type="presParOf" srcId="{BE7045D9-71B5-40FC-99D8-816D048578B6}" destId="{AF7D72C7-1251-4A01-ADEA-D2AE6EE5A616}" srcOrd="0" destOrd="0" presId="urn:microsoft.com/office/officeart/2009/3/layout/HorizontalOrganizationChart"/>
    <dgm:cxn modelId="{004CCD4B-02C9-4189-8D58-CDFF958886BC}" type="presParOf" srcId="{AF7D72C7-1251-4A01-ADEA-D2AE6EE5A616}" destId="{AEC1CED8-E0A0-4FEC-ADB9-42BDF2EE91D9}" srcOrd="0" destOrd="0" presId="urn:microsoft.com/office/officeart/2009/3/layout/HorizontalOrganizationChart"/>
    <dgm:cxn modelId="{92671C80-17D0-46CE-8445-496ADDCB2E47}" type="presParOf" srcId="{AEC1CED8-E0A0-4FEC-ADB9-42BDF2EE91D9}" destId="{686E9613-55D6-4F4F-8471-51613F65EE71}" srcOrd="0" destOrd="0" presId="urn:microsoft.com/office/officeart/2009/3/layout/HorizontalOrganizationChart"/>
    <dgm:cxn modelId="{F447BCA5-CFBF-49C2-ABAC-7DD1D11EE165}" type="presParOf" srcId="{AEC1CED8-E0A0-4FEC-ADB9-42BDF2EE91D9}" destId="{49D82270-2A76-4686-B5B3-9E3481A33B77}" srcOrd="1" destOrd="0" presId="urn:microsoft.com/office/officeart/2009/3/layout/HorizontalOrganizationChart"/>
    <dgm:cxn modelId="{7B6EBCDF-5CA0-4A93-ACA1-2CFA943BCC0D}" type="presParOf" srcId="{AF7D72C7-1251-4A01-ADEA-D2AE6EE5A616}" destId="{29088730-647F-4377-B717-70A2ACEDB4F9}" srcOrd="1" destOrd="0" presId="urn:microsoft.com/office/officeart/2009/3/layout/HorizontalOrganizationChart"/>
    <dgm:cxn modelId="{91BED1B0-E33E-4901-9811-F99B7106FDA5}" type="presParOf" srcId="{29088730-647F-4377-B717-70A2ACEDB4F9}" destId="{E12A2F62-7B99-4240-A08F-0EC9CCC6E9FE}" srcOrd="0" destOrd="0" presId="urn:microsoft.com/office/officeart/2009/3/layout/HorizontalOrganizationChart"/>
    <dgm:cxn modelId="{5887A490-805B-49BA-A352-1D7A65BBFFB5}" type="presParOf" srcId="{29088730-647F-4377-B717-70A2ACEDB4F9}" destId="{73B145FC-0D97-49EF-9833-691E94322B70}" srcOrd="1" destOrd="0" presId="urn:microsoft.com/office/officeart/2009/3/layout/HorizontalOrganizationChart"/>
    <dgm:cxn modelId="{AF4EE390-6238-4371-B167-537E152EE78C}" type="presParOf" srcId="{73B145FC-0D97-49EF-9833-691E94322B70}" destId="{4107FDAD-FDDC-4B68-A79E-0D79167E3324}" srcOrd="0" destOrd="0" presId="urn:microsoft.com/office/officeart/2009/3/layout/HorizontalOrganizationChart"/>
    <dgm:cxn modelId="{2401C41C-6A70-40C6-9432-C7F1C21CC793}" type="presParOf" srcId="{4107FDAD-FDDC-4B68-A79E-0D79167E3324}" destId="{8EB34D78-66CD-449C-A0C4-66993D36C30C}" srcOrd="0" destOrd="0" presId="urn:microsoft.com/office/officeart/2009/3/layout/HorizontalOrganizationChart"/>
    <dgm:cxn modelId="{1449E2F8-12C8-42A1-9145-02789E86C35D}" type="presParOf" srcId="{4107FDAD-FDDC-4B68-A79E-0D79167E3324}" destId="{7F663587-CC73-4008-BB81-4B753FEF9366}" srcOrd="1" destOrd="0" presId="urn:microsoft.com/office/officeart/2009/3/layout/HorizontalOrganizationChart"/>
    <dgm:cxn modelId="{E36F2EA8-E369-4D61-AC47-44BB9EC89A2A}" type="presParOf" srcId="{73B145FC-0D97-49EF-9833-691E94322B70}" destId="{FEB4A223-DD63-4410-8EE3-28DF8FA654BA}" srcOrd="1" destOrd="0" presId="urn:microsoft.com/office/officeart/2009/3/layout/HorizontalOrganizationChart"/>
    <dgm:cxn modelId="{4DE67673-361B-4E47-9E43-FC858A4E59FC}" type="presParOf" srcId="{73B145FC-0D97-49EF-9833-691E94322B70}" destId="{9BE3BA11-A714-4BF7-9B67-F02EE5886115}" srcOrd="2" destOrd="0" presId="urn:microsoft.com/office/officeart/2009/3/layout/HorizontalOrganizationChart"/>
    <dgm:cxn modelId="{FE6CA138-4ADB-437B-8A45-7A886176763A}" type="presParOf" srcId="{29088730-647F-4377-B717-70A2ACEDB4F9}" destId="{B75F5803-BB72-4421-81FC-E2006F9669CB}" srcOrd="2" destOrd="0" presId="urn:microsoft.com/office/officeart/2009/3/layout/HorizontalOrganizationChart"/>
    <dgm:cxn modelId="{0BBEC122-A5E7-49D5-BC83-1DC24EE7F79F}" type="presParOf" srcId="{29088730-647F-4377-B717-70A2ACEDB4F9}" destId="{7BA8AEB0-F4B0-46AF-B5E7-9C37A2482E55}" srcOrd="3" destOrd="0" presId="urn:microsoft.com/office/officeart/2009/3/layout/HorizontalOrganizationChart"/>
    <dgm:cxn modelId="{7C323316-E47C-4384-9ABF-EADCE6E3E353}" type="presParOf" srcId="{7BA8AEB0-F4B0-46AF-B5E7-9C37A2482E55}" destId="{6C72153B-6081-4A64-9285-123F46CDB4D2}" srcOrd="0" destOrd="0" presId="urn:microsoft.com/office/officeart/2009/3/layout/HorizontalOrganizationChart"/>
    <dgm:cxn modelId="{A94F97C4-A59B-438B-AE93-598A6171E6F5}" type="presParOf" srcId="{6C72153B-6081-4A64-9285-123F46CDB4D2}" destId="{7D37C5A9-4727-4310-A5D7-DAB931703EB5}" srcOrd="0" destOrd="0" presId="urn:microsoft.com/office/officeart/2009/3/layout/HorizontalOrganizationChart"/>
    <dgm:cxn modelId="{9399563B-C421-4069-8F80-776DD6ABD632}" type="presParOf" srcId="{6C72153B-6081-4A64-9285-123F46CDB4D2}" destId="{80AD2F6B-DB5C-4B02-8DB8-8445296160C9}" srcOrd="1" destOrd="0" presId="urn:microsoft.com/office/officeart/2009/3/layout/HorizontalOrganizationChart"/>
    <dgm:cxn modelId="{482D65F6-FBB2-4001-8190-E3EDDAD7DDB7}" type="presParOf" srcId="{7BA8AEB0-F4B0-46AF-B5E7-9C37A2482E55}" destId="{EB15C8CC-7B04-4C1D-8A0C-2C9CFBE92DDC}" srcOrd="1" destOrd="0" presId="urn:microsoft.com/office/officeart/2009/3/layout/HorizontalOrganizationChart"/>
    <dgm:cxn modelId="{8F3BCE6C-84DE-4C8F-8A16-2815AC34751D}" type="presParOf" srcId="{EB15C8CC-7B04-4C1D-8A0C-2C9CFBE92DDC}" destId="{95D4ABC8-E5F9-41D0-A64A-B1F399CDC4C0}" srcOrd="0" destOrd="0" presId="urn:microsoft.com/office/officeart/2009/3/layout/HorizontalOrganizationChart"/>
    <dgm:cxn modelId="{401DF490-A30B-4CDB-84B2-37DF4ABD2B59}" type="presParOf" srcId="{EB15C8CC-7B04-4C1D-8A0C-2C9CFBE92DDC}" destId="{3BADEEF7-D710-48D8-85D6-AAFDB9CA7368}" srcOrd="1" destOrd="0" presId="urn:microsoft.com/office/officeart/2009/3/layout/HorizontalOrganizationChart"/>
    <dgm:cxn modelId="{D103B223-62B1-46E8-9009-B8AF870DC1FD}" type="presParOf" srcId="{3BADEEF7-D710-48D8-85D6-AAFDB9CA7368}" destId="{0C86A01E-3BE4-4BC5-8AFC-7AEF43005C4A}" srcOrd="0" destOrd="0" presId="urn:microsoft.com/office/officeart/2009/3/layout/HorizontalOrganizationChart"/>
    <dgm:cxn modelId="{F2A96C9E-0A96-4944-A4B6-E602DD731E69}" type="presParOf" srcId="{0C86A01E-3BE4-4BC5-8AFC-7AEF43005C4A}" destId="{B2EAAEA4-D282-4049-9261-39E754DCDE73}" srcOrd="0" destOrd="0" presId="urn:microsoft.com/office/officeart/2009/3/layout/HorizontalOrganizationChart"/>
    <dgm:cxn modelId="{9DC2C801-6ED2-4200-B06C-3C924BA3122B}" type="presParOf" srcId="{0C86A01E-3BE4-4BC5-8AFC-7AEF43005C4A}" destId="{946B181D-99F6-4633-B14E-77BAE364D9F8}" srcOrd="1" destOrd="0" presId="urn:microsoft.com/office/officeart/2009/3/layout/HorizontalOrganizationChart"/>
    <dgm:cxn modelId="{6CB71307-40FE-4496-94EA-CD3660901C2A}" type="presParOf" srcId="{3BADEEF7-D710-48D8-85D6-AAFDB9CA7368}" destId="{A896BB44-9BE2-4B9B-A516-FF6A99366D64}" srcOrd="1" destOrd="0" presId="urn:microsoft.com/office/officeart/2009/3/layout/HorizontalOrganizationChart"/>
    <dgm:cxn modelId="{C62C01D5-328D-441B-94D0-3BBFAF74BF77}" type="presParOf" srcId="{3BADEEF7-D710-48D8-85D6-AAFDB9CA7368}" destId="{32045570-D928-434F-94BB-6EE858249462}" srcOrd="2" destOrd="0" presId="urn:microsoft.com/office/officeart/2009/3/layout/HorizontalOrganizationChart"/>
    <dgm:cxn modelId="{946B6A27-36D5-46FB-89DE-E7D17B462841}" type="presParOf" srcId="{EB15C8CC-7B04-4C1D-8A0C-2C9CFBE92DDC}" destId="{1B8FEE21-76E9-4CE8-85A2-B460C6814941}" srcOrd="2" destOrd="0" presId="urn:microsoft.com/office/officeart/2009/3/layout/HorizontalOrganizationChart"/>
    <dgm:cxn modelId="{6134D8D7-DF9B-4199-9280-EA0112004A08}" type="presParOf" srcId="{EB15C8CC-7B04-4C1D-8A0C-2C9CFBE92DDC}" destId="{57606292-59BA-465F-9DE3-814787827410}" srcOrd="3" destOrd="0" presId="urn:microsoft.com/office/officeart/2009/3/layout/HorizontalOrganizationChart"/>
    <dgm:cxn modelId="{3B7FEB43-224B-4480-8D9B-480662463DA6}" type="presParOf" srcId="{57606292-59BA-465F-9DE3-814787827410}" destId="{639F3AE6-5222-4A8A-A921-38312BB15DBE}" srcOrd="0" destOrd="0" presId="urn:microsoft.com/office/officeart/2009/3/layout/HorizontalOrganizationChart"/>
    <dgm:cxn modelId="{AFB80F11-DCCB-406B-88E3-B507FFE1DE27}" type="presParOf" srcId="{639F3AE6-5222-4A8A-A921-38312BB15DBE}" destId="{DA6934EF-9936-48CC-A5F9-EE627CFFC20F}" srcOrd="0" destOrd="0" presId="urn:microsoft.com/office/officeart/2009/3/layout/HorizontalOrganizationChart"/>
    <dgm:cxn modelId="{1A9FB779-DFC1-4F6E-82B7-1A265FA4F4EB}" type="presParOf" srcId="{639F3AE6-5222-4A8A-A921-38312BB15DBE}" destId="{91293278-580F-4009-9264-AF8E1DABFFB9}" srcOrd="1" destOrd="0" presId="urn:microsoft.com/office/officeart/2009/3/layout/HorizontalOrganizationChart"/>
    <dgm:cxn modelId="{ADBCEC15-FC61-43FB-861A-2AF4AC81E909}" type="presParOf" srcId="{57606292-59BA-465F-9DE3-814787827410}" destId="{2BC8678A-D0BF-42EE-A650-F0E46FD0B320}" srcOrd="1" destOrd="0" presId="urn:microsoft.com/office/officeart/2009/3/layout/HorizontalOrganizationChart"/>
    <dgm:cxn modelId="{9B518BB9-8CCC-4FA2-ACDB-880A811F9AC5}" type="presParOf" srcId="{57606292-59BA-465F-9DE3-814787827410}" destId="{CE7AFEDE-511D-4CB8-8C5B-82042E559238}" srcOrd="2" destOrd="0" presId="urn:microsoft.com/office/officeart/2009/3/layout/HorizontalOrganizationChart"/>
    <dgm:cxn modelId="{4311F84B-6965-4F08-A92C-3047D2186AB7}" type="presParOf" srcId="{EB15C8CC-7B04-4C1D-8A0C-2C9CFBE92DDC}" destId="{1D91F06A-7584-4D2A-991C-22EB19E51F25}" srcOrd="4" destOrd="0" presId="urn:microsoft.com/office/officeart/2009/3/layout/HorizontalOrganizationChart"/>
    <dgm:cxn modelId="{DBE0C522-2625-42F6-9A85-D2E85A7D3584}" type="presParOf" srcId="{EB15C8CC-7B04-4C1D-8A0C-2C9CFBE92DDC}" destId="{DFA2D977-6C63-4F77-B03B-D2C6FE3EE3AA}" srcOrd="5" destOrd="0" presId="urn:microsoft.com/office/officeart/2009/3/layout/HorizontalOrganizationChart"/>
    <dgm:cxn modelId="{B8912FCE-1D72-40E8-9636-1A5D60E57688}" type="presParOf" srcId="{DFA2D977-6C63-4F77-B03B-D2C6FE3EE3AA}" destId="{F35CF5FA-78DD-4380-B587-F5CE7F71F096}" srcOrd="0" destOrd="0" presId="urn:microsoft.com/office/officeart/2009/3/layout/HorizontalOrganizationChart"/>
    <dgm:cxn modelId="{C9824901-7B38-4559-831A-F724890245AD}" type="presParOf" srcId="{F35CF5FA-78DD-4380-B587-F5CE7F71F096}" destId="{7407CBF3-9F4A-4C65-B530-24C343BE47A8}" srcOrd="0" destOrd="0" presId="urn:microsoft.com/office/officeart/2009/3/layout/HorizontalOrganizationChart"/>
    <dgm:cxn modelId="{6075B0B4-77C7-40A1-84E3-8BBED8CD37CA}" type="presParOf" srcId="{F35CF5FA-78DD-4380-B587-F5CE7F71F096}" destId="{46C5B91D-9841-43CF-A480-763575025A47}" srcOrd="1" destOrd="0" presId="urn:microsoft.com/office/officeart/2009/3/layout/HorizontalOrganizationChart"/>
    <dgm:cxn modelId="{78DFDCF5-54A7-4E85-ADD6-13C28EA0C5F2}" type="presParOf" srcId="{DFA2D977-6C63-4F77-B03B-D2C6FE3EE3AA}" destId="{96C83D7A-E696-4485-8D53-F0BA6FDE4163}" srcOrd="1" destOrd="0" presId="urn:microsoft.com/office/officeart/2009/3/layout/HorizontalOrganizationChart"/>
    <dgm:cxn modelId="{04AE3419-549E-45DE-9CBE-AE5ABDA22B9D}" type="presParOf" srcId="{DFA2D977-6C63-4F77-B03B-D2C6FE3EE3AA}" destId="{5FCD615F-1160-4E95-BD9C-30B31F4D7820}" srcOrd="2" destOrd="0" presId="urn:microsoft.com/office/officeart/2009/3/layout/HorizontalOrganizationChart"/>
    <dgm:cxn modelId="{60F5D8C2-BDA9-4D6C-9591-7A6475FFBBE8}" type="presParOf" srcId="{7BA8AEB0-F4B0-46AF-B5E7-9C37A2482E55}" destId="{5BD66B3F-AF77-4772-A22C-86EBC43A4354}" srcOrd="2" destOrd="0" presId="urn:microsoft.com/office/officeart/2009/3/layout/HorizontalOrganizationChart"/>
    <dgm:cxn modelId="{A8126994-79F7-4B26-B2A3-8F619637C096}" type="presParOf" srcId="{AF7D72C7-1251-4A01-ADEA-D2AE6EE5A616}" destId="{D87A3216-CDDF-4C98-B835-229B54BDD105}"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99152-5799-432E-B136-FE61A7ADC59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BE"/>
        </a:p>
      </dgm:t>
    </dgm:pt>
    <dgm:pt modelId="{D434DF76-D692-499B-8700-5D8AB83B92F1}">
      <dgm:prSet custT="1"/>
      <dgm:spPr/>
      <dgm:t>
        <a:bodyPr/>
        <a:lstStyle/>
        <a:p>
          <a:r>
            <a:rPr lang="fr-FR" sz="3200" dirty="0"/>
            <a:t>Femmes</a:t>
          </a:r>
          <a:endParaRPr lang="fr-BE" sz="1800" dirty="0"/>
        </a:p>
      </dgm:t>
    </dgm:pt>
    <dgm:pt modelId="{E3063F6A-2A93-46C3-B8E3-666AB62F7C3E}" type="parTrans" cxnId="{80740B1B-B31E-45E8-B4E6-E940F916CCEE}">
      <dgm:prSet/>
      <dgm:spPr/>
      <dgm:t>
        <a:bodyPr/>
        <a:lstStyle/>
        <a:p>
          <a:endParaRPr lang="fr-BE"/>
        </a:p>
      </dgm:t>
    </dgm:pt>
    <dgm:pt modelId="{1C020A59-D947-4D9E-B358-74E73A500619}" type="sibTrans" cxnId="{80740B1B-B31E-45E8-B4E6-E940F916CCEE}">
      <dgm:prSet/>
      <dgm:spPr/>
      <dgm:t>
        <a:bodyPr/>
        <a:lstStyle/>
        <a:p>
          <a:endParaRPr lang="fr-BE"/>
        </a:p>
      </dgm:t>
    </dgm:pt>
    <dgm:pt modelId="{0CBCA9F9-E37C-4B53-A932-F04A6F6CA076}">
      <dgm:prSet/>
      <dgm:spPr/>
      <dgm:t>
        <a:bodyPr/>
        <a:lstStyle/>
        <a:p>
          <a:r>
            <a:rPr lang="fr-FR" dirty="0"/>
            <a:t>Jeunes adultes</a:t>
          </a:r>
          <a:endParaRPr lang="fr-BE" dirty="0"/>
        </a:p>
      </dgm:t>
    </dgm:pt>
    <dgm:pt modelId="{74134C45-57BA-4EFF-BCE7-A1A695BDDF1C}" type="parTrans" cxnId="{B31BF671-6E41-46E5-BB89-00BE5A19D8C3}">
      <dgm:prSet/>
      <dgm:spPr/>
      <dgm:t>
        <a:bodyPr/>
        <a:lstStyle/>
        <a:p>
          <a:endParaRPr lang="fr-BE"/>
        </a:p>
      </dgm:t>
    </dgm:pt>
    <dgm:pt modelId="{39333ED8-1ED1-4F67-8712-75B31E3FA3D5}" type="sibTrans" cxnId="{B31BF671-6E41-46E5-BB89-00BE5A19D8C3}">
      <dgm:prSet/>
      <dgm:spPr/>
      <dgm:t>
        <a:bodyPr/>
        <a:lstStyle/>
        <a:p>
          <a:endParaRPr lang="fr-BE"/>
        </a:p>
      </dgm:t>
    </dgm:pt>
    <dgm:pt modelId="{CFF63451-7575-4DF4-86B1-DDE92AECE00B}">
      <dgm:prSet/>
      <dgm:spPr/>
      <dgm:t>
        <a:bodyPr/>
        <a:lstStyle/>
        <a:p>
          <a:r>
            <a:rPr lang="fr-FR" dirty="0"/>
            <a:t>Problèmes psychiques/psychiatriques</a:t>
          </a:r>
          <a:endParaRPr lang="fr-BE" dirty="0"/>
        </a:p>
      </dgm:t>
    </dgm:pt>
    <dgm:pt modelId="{9A08578E-54D7-4199-816D-3ECF0321464A}" type="parTrans" cxnId="{56855C3A-F551-4DAB-8F05-F36D57ECF70F}">
      <dgm:prSet/>
      <dgm:spPr/>
      <dgm:t>
        <a:bodyPr/>
        <a:lstStyle/>
        <a:p>
          <a:endParaRPr lang="fr-BE"/>
        </a:p>
      </dgm:t>
    </dgm:pt>
    <dgm:pt modelId="{C6F3E2E3-56EF-4CB3-9E50-9C5FFA47E6A1}" type="sibTrans" cxnId="{56855C3A-F551-4DAB-8F05-F36D57ECF70F}">
      <dgm:prSet/>
      <dgm:spPr/>
      <dgm:t>
        <a:bodyPr/>
        <a:lstStyle/>
        <a:p>
          <a:endParaRPr lang="fr-BE"/>
        </a:p>
      </dgm:t>
    </dgm:pt>
    <dgm:pt modelId="{A3C33361-E46C-48AD-9848-CA86892B0AEA}">
      <dgm:prSet/>
      <dgm:spPr/>
      <dgm:t>
        <a:bodyPr/>
        <a:lstStyle/>
        <a:p>
          <a:r>
            <a:rPr lang="fr-FR" dirty="0"/>
            <a:t>Groupe cible </a:t>
          </a:r>
          <a:r>
            <a:rPr lang="fr-FR" dirty="0" err="1"/>
            <a:t>Housing</a:t>
          </a:r>
          <a:r>
            <a:rPr lang="fr-FR" dirty="0"/>
            <a:t> First</a:t>
          </a:r>
          <a:endParaRPr lang="fr-BE" dirty="0"/>
        </a:p>
      </dgm:t>
    </dgm:pt>
    <dgm:pt modelId="{1E1E19D6-9D18-4BEC-8067-FD1F010D2804}" type="parTrans" cxnId="{43303236-2BD2-477A-9C81-DA26E45CD742}">
      <dgm:prSet/>
      <dgm:spPr/>
      <dgm:t>
        <a:bodyPr/>
        <a:lstStyle/>
        <a:p>
          <a:endParaRPr lang="fr-BE"/>
        </a:p>
      </dgm:t>
    </dgm:pt>
    <dgm:pt modelId="{C60D3E3B-6453-46D7-B3B3-498344D5D116}" type="sibTrans" cxnId="{43303236-2BD2-477A-9C81-DA26E45CD742}">
      <dgm:prSet/>
      <dgm:spPr/>
      <dgm:t>
        <a:bodyPr/>
        <a:lstStyle/>
        <a:p>
          <a:endParaRPr lang="fr-BE"/>
        </a:p>
      </dgm:t>
    </dgm:pt>
    <dgm:pt modelId="{E45C45DD-C28A-4C14-B0EC-E102FA9110B0}">
      <dgm:prSet/>
      <dgm:spPr/>
      <dgm:t>
        <a:bodyPr/>
        <a:lstStyle/>
        <a:p>
          <a:r>
            <a:rPr lang="fr-FR" dirty="0"/>
            <a:t>Personnes sans revenu</a:t>
          </a:r>
          <a:endParaRPr lang="fr-BE" dirty="0"/>
        </a:p>
      </dgm:t>
    </dgm:pt>
    <dgm:pt modelId="{703FA152-3EBD-4067-A8A9-8216D0923C7A}" type="parTrans" cxnId="{A9F361FE-3422-4CF1-8F12-384CB6B14E31}">
      <dgm:prSet/>
      <dgm:spPr/>
      <dgm:t>
        <a:bodyPr/>
        <a:lstStyle/>
        <a:p>
          <a:endParaRPr lang="fr-BE"/>
        </a:p>
      </dgm:t>
    </dgm:pt>
    <dgm:pt modelId="{BB43A444-5678-47B5-B48A-5523849A2C4D}" type="sibTrans" cxnId="{A9F361FE-3422-4CF1-8F12-384CB6B14E31}">
      <dgm:prSet/>
      <dgm:spPr/>
      <dgm:t>
        <a:bodyPr/>
        <a:lstStyle/>
        <a:p>
          <a:endParaRPr lang="fr-BE"/>
        </a:p>
      </dgm:t>
    </dgm:pt>
    <dgm:pt modelId="{53BDF340-FE0F-4145-8E1A-8D8DCEA294B9}">
      <dgm:prSet/>
      <dgm:spPr/>
      <dgm:t>
        <a:bodyPr/>
        <a:lstStyle/>
        <a:p>
          <a:r>
            <a:rPr lang="fr-FR" dirty="0"/>
            <a:t>Pas de dossier CPAS</a:t>
          </a:r>
          <a:endParaRPr lang="fr-BE" dirty="0"/>
        </a:p>
      </dgm:t>
    </dgm:pt>
    <dgm:pt modelId="{C8F3CD61-1866-4B50-BDF8-BD71B788640F}" type="parTrans" cxnId="{D30CA6A4-6FBC-44C2-98D1-664CC75E7D86}">
      <dgm:prSet/>
      <dgm:spPr/>
      <dgm:t>
        <a:bodyPr/>
        <a:lstStyle/>
        <a:p>
          <a:endParaRPr lang="fr-BE"/>
        </a:p>
      </dgm:t>
    </dgm:pt>
    <dgm:pt modelId="{14F9C7E7-13C0-456E-9D51-B23857904B08}" type="sibTrans" cxnId="{D30CA6A4-6FBC-44C2-98D1-664CC75E7D86}">
      <dgm:prSet/>
      <dgm:spPr/>
      <dgm:t>
        <a:bodyPr/>
        <a:lstStyle/>
        <a:p>
          <a:endParaRPr lang="fr-BE"/>
        </a:p>
      </dgm:t>
    </dgm:pt>
    <dgm:pt modelId="{69A3E29C-7C49-4FBA-8104-7DC9A2872AF0}">
      <dgm:prSet/>
      <dgm:spPr/>
      <dgm:t>
        <a:bodyPr/>
        <a:lstStyle/>
        <a:p>
          <a:r>
            <a:rPr lang="fr-FR" dirty="0"/>
            <a:t>Sans-abrisme « bas seuil »</a:t>
          </a:r>
          <a:endParaRPr lang="fr-BE" dirty="0"/>
        </a:p>
      </dgm:t>
    </dgm:pt>
    <dgm:pt modelId="{3A9AD83B-E98B-4A2E-A102-839A9DB7B595}" type="parTrans" cxnId="{33029B25-C968-4C8D-92E1-9C761F1A34FB}">
      <dgm:prSet/>
      <dgm:spPr/>
      <dgm:t>
        <a:bodyPr/>
        <a:lstStyle/>
        <a:p>
          <a:endParaRPr lang="fr-BE"/>
        </a:p>
      </dgm:t>
    </dgm:pt>
    <dgm:pt modelId="{BCB3BF9E-EAB3-4389-8801-7F29779BBCDB}" type="sibTrans" cxnId="{33029B25-C968-4C8D-92E1-9C761F1A34FB}">
      <dgm:prSet/>
      <dgm:spPr/>
      <dgm:t>
        <a:bodyPr/>
        <a:lstStyle/>
        <a:p>
          <a:endParaRPr lang="fr-BE"/>
        </a:p>
      </dgm:t>
    </dgm:pt>
    <dgm:pt modelId="{2A26EFBF-2561-4896-9A17-54CF1D901E5E}">
      <dgm:prSet custT="1"/>
      <dgm:spPr/>
      <dgm:t>
        <a:bodyPr/>
        <a:lstStyle/>
        <a:p>
          <a:r>
            <a:rPr lang="fr-FR" sz="2000" dirty="0"/>
            <a:t>Séjour chez des amis, de la famille ou des tiers</a:t>
          </a:r>
          <a:endParaRPr lang="fr-BE" sz="2000" dirty="0"/>
        </a:p>
      </dgm:t>
    </dgm:pt>
    <dgm:pt modelId="{F3A04793-C23A-4385-A680-C146886ABA13}" type="parTrans" cxnId="{9C850E18-E105-4F07-89BC-95CA80CDB0AA}">
      <dgm:prSet/>
      <dgm:spPr/>
      <dgm:t>
        <a:bodyPr/>
        <a:lstStyle/>
        <a:p>
          <a:endParaRPr lang="fr-BE"/>
        </a:p>
      </dgm:t>
    </dgm:pt>
    <dgm:pt modelId="{E49DBEAE-8C2F-4863-A2EE-7CD9C9958AD1}" type="sibTrans" cxnId="{9C850E18-E105-4F07-89BC-95CA80CDB0AA}">
      <dgm:prSet/>
      <dgm:spPr/>
      <dgm:t>
        <a:bodyPr/>
        <a:lstStyle/>
        <a:p>
          <a:endParaRPr lang="fr-BE"/>
        </a:p>
      </dgm:t>
    </dgm:pt>
    <dgm:pt modelId="{79A8907A-86A1-4A8B-8CE7-5C916D5E4CBA}">
      <dgm:prSet custT="1"/>
      <dgm:spPr/>
      <dgm:t>
        <a:bodyPr/>
        <a:lstStyle/>
        <a:p>
          <a:pPr algn="ctr">
            <a:buNone/>
          </a:pPr>
          <a:r>
            <a:rPr lang="fr-FR" sz="2900" dirty="0"/>
            <a:t>39.8% </a:t>
          </a:r>
          <a:r>
            <a:rPr lang="fr-FR" sz="2000" dirty="0"/>
            <a:t>(247 personnes)</a:t>
          </a:r>
          <a:endParaRPr lang="fr-BE" sz="2900" dirty="0"/>
        </a:p>
      </dgm:t>
    </dgm:pt>
    <dgm:pt modelId="{510F8012-691F-4347-8533-2F9559B828B1}" type="parTrans" cxnId="{A28F4ABC-01E7-43B1-A843-14C1D1981228}">
      <dgm:prSet/>
      <dgm:spPr/>
      <dgm:t>
        <a:bodyPr/>
        <a:lstStyle/>
        <a:p>
          <a:endParaRPr lang="fr-BE"/>
        </a:p>
      </dgm:t>
    </dgm:pt>
    <dgm:pt modelId="{D4EBA522-8543-4258-AA66-5FA38FDAEF66}" type="sibTrans" cxnId="{A28F4ABC-01E7-43B1-A843-14C1D1981228}">
      <dgm:prSet/>
      <dgm:spPr/>
      <dgm:t>
        <a:bodyPr/>
        <a:lstStyle/>
        <a:p>
          <a:endParaRPr lang="fr-BE"/>
        </a:p>
      </dgm:t>
    </dgm:pt>
    <dgm:pt modelId="{65ABB1F7-BC23-4E0F-800C-DD35A5DE497B}">
      <dgm:prSet custT="1"/>
      <dgm:spPr/>
      <dgm:t>
        <a:bodyPr/>
        <a:lstStyle/>
        <a:p>
          <a:pPr algn="ctr">
            <a:buNone/>
          </a:pPr>
          <a:r>
            <a:rPr lang="fr-FR" sz="2900" dirty="0"/>
            <a:t>20.5% </a:t>
          </a:r>
          <a:r>
            <a:rPr lang="fr-FR" sz="2000" dirty="0"/>
            <a:t>(127 personnes)</a:t>
          </a:r>
          <a:endParaRPr lang="fr-BE" sz="2000" dirty="0"/>
        </a:p>
      </dgm:t>
    </dgm:pt>
    <dgm:pt modelId="{230F1007-E3F6-4813-9A5C-9B153A4FB966}" type="parTrans" cxnId="{DBCED31E-02F4-4A00-B7EF-A59214CA8998}">
      <dgm:prSet/>
      <dgm:spPr/>
      <dgm:t>
        <a:bodyPr/>
        <a:lstStyle/>
        <a:p>
          <a:endParaRPr lang="fr-BE"/>
        </a:p>
      </dgm:t>
    </dgm:pt>
    <dgm:pt modelId="{BCB36AC8-94DA-444B-A825-998F3DE7E720}" type="sibTrans" cxnId="{DBCED31E-02F4-4A00-B7EF-A59214CA8998}">
      <dgm:prSet/>
      <dgm:spPr/>
      <dgm:t>
        <a:bodyPr/>
        <a:lstStyle/>
        <a:p>
          <a:endParaRPr lang="fr-BE"/>
        </a:p>
      </dgm:t>
    </dgm:pt>
    <dgm:pt modelId="{662D20AB-5214-44CB-824D-1000F340BE9F}">
      <dgm:prSet custT="1"/>
      <dgm:spPr/>
      <dgm:t>
        <a:bodyPr/>
        <a:lstStyle/>
        <a:p>
          <a:pPr algn="ctr">
            <a:buNone/>
          </a:pPr>
          <a:r>
            <a:rPr lang="fr-FR" sz="2900" dirty="0"/>
            <a:t>20.9% </a:t>
          </a:r>
          <a:r>
            <a:rPr lang="fr-FR" sz="1800" dirty="0"/>
            <a:t>(130 personnes)</a:t>
          </a:r>
          <a:endParaRPr lang="fr-BE" sz="2900" dirty="0"/>
        </a:p>
      </dgm:t>
    </dgm:pt>
    <dgm:pt modelId="{EF2FB50C-A466-4D60-A931-E5E0EAC3BB24}" type="parTrans" cxnId="{39A794BC-7F8A-443C-ABC0-EA008E6AF964}">
      <dgm:prSet/>
      <dgm:spPr/>
      <dgm:t>
        <a:bodyPr/>
        <a:lstStyle/>
        <a:p>
          <a:endParaRPr lang="fr-BE"/>
        </a:p>
      </dgm:t>
    </dgm:pt>
    <dgm:pt modelId="{D58BF3B5-B0E9-4426-A9F6-0DFF2A2A0DF1}" type="sibTrans" cxnId="{39A794BC-7F8A-443C-ABC0-EA008E6AF964}">
      <dgm:prSet/>
      <dgm:spPr/>
      <dgm:t>
        <a:bodyPr/>
        <a:lstStyle/>
        <a:p>
          <a:endParaRPr lang="fr-BE"/>
        </a:p>
      </dgm:t>
    </dgm:pt>
    <dgm:pt modelId="{4BB05B03-B530-4A92-B992-CFE711471BAB}">
      <dgm:prSet custT="1"/>
      <dgm:spPr/>
      <dgm:t>
        <a:bodyPr/>
        <a:lstStyle/>
        <a:p>
          <a:pPr algn="ctr">
            <a:buNone/>
          </a:pPr>
          <a:r>
            <a:rPr lang="fr-FR" sz="2900" dirty="0"/>
            <a:t>10.1% </a:t>
          </a:r>
          <a:r>
            <a:rPr lang="fr-FR" sz="1800" dirty="0"/>
            <a:t>(63 personnes)</a:t>
          </a:r>
          <a:endParaRPr lang="fr-BE" sz="2900" dirty="0"/>
        </a:p>
      </dgm:t>
    </dgm:pt>
    <dgm:pt modelId="{921076C3-5C40-4952-A50F-FCE563C97025}" type="parTrans" cxnId="{95D59942-F141-4280-8E9D-65C75D30C502}">
      <dgm:prSet/>
      <dgm:spPr/>
      <dgm:t>
        <a:bodyPr/>
        <a:lstStyle/>
        <a:p>
          <a:endParaRPr lang="fr-BE"/>
        </a:p>
      </dgm:t>
    </dgm:pt>
    <dgm:pt modelId="{C72B9A40-4EA2-4922-A86A-3F040C29EF50}" type="sibTrans" cxnId="{95D59942-F141-4280-8E9D-65C75D30C502}">
      <dgm:prSet/>
      <dgm:spPr/>
      <dgm:t>
        <a:bodyPr/>
        <a:lstStyle/>
        <a:p>
          <a:endParaRPr lang="fr-BE"/>
        </a:p>
      </dgm:t>
    </dgm:pt>
    <dgm:pt modelId="{6ED4A9BE-3560-4F43-A972-81F332F5801F}">
      <dgm:prSet custT="1"/>
      <dgm:spPr/>
      <dgm:t>
        <a:bodyPr/>
        <a:lstStyle/>
        <a:p>
          <a:pPr algn="ctr">
            <a:buNone/>
          </a:pPr>
          <a:r>
            <a:rPr lang="fr-FR" sz="2900" dirty="0"/>
            <a:t>15.0% </a:t>
          </a:r>
          <a:r>
            <a:rPr lang="fr-FR" sz="2000" dirty="0"/>
            <a:t>(93 personnes)</a:t>
          </a:r>
          <a:endParaRPr lang="fr-BE" sz="2900" dirty="0"/>
        </a:p>
      </dgm:t>
    </dgm:pt>
    <dgm:pt modelId="{793A222A-701A-4BCB-899B-B3A182DB87CF}" type="parTrans" cxnId="{DAFEA5F2-25DC-463D-804A-477D96F334D8}">
      <dgm:prSet/>
      <dgm:spPr/>
      <dgm:t>
        <a:bodyPr/>
        <a:lstStyle/>
        <a:p>
          <a:endParaRPr lang="fr-BE"/>
        </a:p>
      </dgm:t>
    </dgm:pt>
    <dgm:pt modelId="{81A9D213-BA6B-43F6-BC5C-3B35D9E4C146}" type="sibTrans" cxnId="{DAFEA5F2-25DC-463D-804A-477D96F334D8}">
      <dgm:prSet/>
      <dgm:spPr/>
      <dgm:t>
        <a:bodyPr/>
        <a:lstStyle/>
        <a:p>
          <a:endParaRPr lang="fr-BE"/>
        </a:p>
      </dgm:t>
    </dgm:pt>
    <dgm:pt modelId="{082B0ADA-9124-48C3-A51A-245EADCA6D70}">
      <dgm:prSet custT="1"/>
      <dgm:spPr/>
      <dgm:t>
        <a:bodyPr/>
        <a:lstStyle/>
        <a:p>
          <a:pPr algn="ctr">
            <a:buNone/>
          </a:pPr>
          <a:r>
            <a:rPr lang="fr-FR" sz="2900" dirty="0"/>
            <a:t>19.0% </a:t>
          </a:r>
          <a:r>
            <a:rPr lang="fr-FR" sz="2000" dirty="0"/>
            <a:t>(118 personnes)</a:t>
          </a:r>
          <a:endParaRPr lang="fr-BE" sz="2900" dirty="0"/>
        </a:p>
      </dgm:t>
    </dgm:pt>
    <dgm:pt modelId="{6CECD473-C790-48D7-AE73-D87A76FFA497}" type="parTrans" cxnId="{25FA659E-1642-4F87-A1F8-1EA623F3449F}">
      <dgm:prSet/>
      <dgm:spPr/>
      <dgm:t>
        <a:bodyPr/>
        <a:lstStyle/>
        <a:p>
          <a:endParaRPr lang="fr-BE"/>
        </a:p>
      </dgm:t>
    </dgm:pt>
    <dgm:pt modelId="{65FE764F-94DB-4518-B1CD-B461FF4A507A}" type="sibTrans" cxnId="{25FA659E-1642-4F87-A1F8-1EA623F3449F}">
      <dgm:prSet/>
      <dgm:spPr/>
      <dgm:t>
        <a:bodyPr/>
        <a:lstStyle/>
        <a:p>
          <a:endParaRPr lang="fr-BE"/>
        </a:p>
      </dgm:t>
    </dgm:pt>
    <dgm:pt modelId="{0BE37329-D3EC-44C5-AE1A-E87408FFE5D9}">
      <dgm:prSet custT="1"/>
      <dgm:spPr/>
      <dgm:t>
        <a:bodyPr/>
        <a:lstStyle/>
        <a:p>
          <a:pPr algn="ctr">
            <a:buNone/>
          </a:pPr>
          <a:r>
            <a:rPr lang="fr-FR" sz="2900" dirty="0"/>
            <a:t>11.0% </a:t>
          </a:r>
          <a:r>
            <a:rPr lang="fr-FR" sz="2000" dirty="0"/>
            <a:t>(68 personnes)</a:t>
          </a:r>
          <a:endParaRPr lang="fr-BE" sz="2900" dirty="0"/>
        </a:p>
      </dgm:t>
    </dgm:pt>
    <dgm:pt modelId="{5320A66A-095E-40AA-87D0-A51B4A110DE2}" type="parTrans" cxnId="{FBD05769-9454-4B32-A857-A9B8EBC2B800}">
      <dgm:prSet/>
      <dgm:spPr/>
      <dgm:t>
        <a:bodyPr/>
        <a:lstStyle/>
        <a:p>
          <a:endParaRPr lang="fr-BE"/>
        </a:p>
      </dgm:t>
    </dgm:pt>
    <dgm:pt modelId="{C10A7189-F5B9-41A3-B2EB-2D74D5538994}" type="sibTrans" cxnId="{FBD05769-9454-4B32-A857-A9B8EBC2B800}">
      <dgm:prSet/>
      <dgm:spPr/>
      <dgm:t>
        <a:bodyPr/>
        <a:lstStyle/>
        <a:p>
          <a:endParaRPr lang="fr-BE"/>
        </a:p>
      </dgm:t>
    </dgm:pt>
    <dgm:pt modelId="{313903A8-D265-4BAA-BA27-B44B6DC2CF98}">
      <dgm:prSet custT="1"/>
      <dgm:spPr/>
      <dgm:t>
        <a:bodyPr/>
        <a:lstStyle/>
        <a:p>
          <a:pPr algn="ctr">
            <a:buNone/>
          </a:pPr>
          <a:r>
            <a:rPr lang="fr-FR" sz="2900" dirty="0"/>
            <a:t>35.6% </a:t>
          </a:r>
          <a:r>
            <a:rPr lang="fr-FR" sz="2000" dirty="0"/>
            <a:t>(221 personnes)</a:t>
          </a:r>
          <a:endParaRPr lang="fr-BE" sz="2900" dirty="0"/>
        </a:p>
      </dgm:t>
    </dgm:pt>
    <dgm:pt modelId="{91D02675-A602-45C8-9320-ABB906233894}" type="parTrans" cxnId="{0FF5BD24-A518-42F7-BBDD-6739C319C0D7}">
      <dgm:prSet/>
      <dgm:spPr/>
      <dgm:t>
        <a:bodyPr/>
        <a:lstStyle/>
        <a:p>
          <a:endParaRPr lang="fr-BE"/>
        </a:p>
      </dgm:t>
    </dgm:pt>
    <dgm:pt modelId="{52BBF520-97FC-45EE-A3C2-3EBA99A302D7}" type="sibTrans" cxnId="{0FF5BD24-A518-42F7-BBDD-6739C319C0D7}">
      <dgm:prSet/>
      <dgm:spPr/>
      <dgm:t>
        <a:bodyPr/>
        <a:lstStyle/>
        <a:p>
          <a:endParaRPr lang="fr-BE"/>
        </a:p>
      </dgm:t>
    </dgm:pt>
    <dgm:pt modelId="{DE6B58AE-E517-4B56-B569-F04AA2E7126C}" type="pres">
      <dgm:prSet presAssocID="{19099152-5799-432E-B136-FE61A7ADC59F}" presName="Name0" presStyleCnt="0">
        <dgm:presLayoutVars>
          <dgm:dir/>
          <dgm:animLvl val="lvl"/>
          <dgm:resizeHandles/>
        </dgm:presLayoutVars>
      </dgm:prSet>
      <dgm:spPr/>
    </dgm:pt>
    <dgm:pt modelId="{EF9950ED-6469-4657-8026-908E1398AC12}" type="pres">
      <dgm:prSet presAssocID="{D434DF76-D692-499B-8700-5D8AB83B92F1}" presName="linNode" presStyleCnt="0"/>
      <dgm:spPr/>
    </dgm:pt>
    <dgm:pt modelId="{62EF34F0-8570-4350-8DFA-120A2BBA383F}" type="pres">
      <dgm:prSet presAssocID="{D434DF76-D692-499B-8700-5D8AB83B92F1}" presName="parentShp" presStyleLbl="node1" presStyleIdx="0" presStyleCnt="8" custScaleX="150441" custLinFactNeighborY="-282">
        <dgm:presLayoutVars>
          <dgm:bulletEnabled val="1"/>
        </dgm:presLayoutVars>
      </dgm:prSet>
      <dgm:spPr/>
    </dgm:pt>
    <dgm:pt modelId="{E0F806B8-79F9-4A4F-AA6F-E4460C943ECD}" type="pres">
      <dgm:prSet presAssocID="{D434DF76-D692-499B-8700-5D8AB83B92F1}" presName="childShp" presStyleLbl="bgAccFollowNode1" presStyleIdx="0" presStyleCnt="8">
        <dgm:presLayoutVars>
          <dgm:bulletEnabled val="1"/>
        </dgm:presLayoutVars>
      </dgm:prSet>
      <dgm:spPr/>
    </dgm:pt>
    <dgm:pt modelId="{D9539026-5956-4B86-B2D5-E4280E6AC3EB}" type="pres">
      <dgm:prSet presAssocID="{1C020A59-D947-4D9E-B358-74E73A500619}" presName="spacing" presStyleCnt="0"/>
      <dgm:spPr/>
    </dgm:pt>
    <dgm:pt modelId="{34F26998-DE16-4E14-B5F3-E13F070F9A2A}" type="pres">
      <dgm:prSet presAssocID="{0CBCA9F9-E37C-4B53-A932-F04A6F6CA076}" presName="linNode" presStyleCnt="0"/>
      <dgm:spPr/>
    </dgm:pt>
    <dgm:pt modelId="{DAE4C8EF-9A4C-4F0E-8F6D-C4C6F736A494}" type="pres">
      <dgm:prSet presAssocID="{0CBCA9F9-E37C-4B53-A932-F04A6F6CA076}" presName="parentShp" presStyleLbl="node1" presStyleIdx="1" presStyleCnt="8" custScaleX="150441">
        <dgm:presLayoutVars>
          <dgm:bulletEnabled val="1"/>
        </dgm:presLayoutVars>
      </dgm:prSet>
      <dgm:spPr/>
    </dgm:pt>
    <dgm:pt modelId="{36F6D6F4-0A44-4B60-85E6-F3865A2CB02C}" type="pres">
      <dgm:prSet presAssocID="{0CBCA9F9-E37C-4B53-A932-F04A6F6CA076}" presName="childShp" presStyleLbl="bgAccFollowNode1" presStyleIdx="1" presStyleCnt="8">
        <dgm:presLayoutVars>
          <dgm:bulletEnabled val="1"/>
        </dgm:presLayoutVars>
      </dgm:prSet>
      <dgm:spPr/>
    </dgm:pt>
    <dgm:pt modelId="{D50258DE-AE96-44C6-9F30-B3F2CC0ADD83}" type="pres">
      <dgm:prSet presAssocID="{39333ED8-1ED1-4F67-8712-75B31E3FA3D5}" presName="spacing" presStyleCnt="0"/>
      <dgm:spPr/>
    </dgm:pt>
    <dgm:pt modelId="{57201A9B-1C36-4D6C-8590-9B69031E2EEC}" type="pres">
      <dgm:prSet presAssocID="{CFF63451-7575-4DF4-86B1-DDE92AECE00B}" presName="linNode" presStyleCnt="0"/>
      <dgm:spPr/>
    </dgm:pt>
    <dgm:pt modelId="{4434E51C-9B08-4156-8743-70BB72BE01B0}" type="pres">
      <dgm:prSet presAssocID="{CFF63451-7575-4DF4-86B1-DDE92AECE00B}" presName="parentShp" presStyleLbl="node1" presStyleIdx="2" presStyleCnt="8" custScaleX="150441">
        <dgm:presLayoutVars>
          <dgm:bulletEnabled val="1"/>
        </dgm:presLayoutVars>
      </dgm:prSet>
      <dgm:spPr/>
    </dgm:pt>
    <dgm:pt modelId="{B6C53E86-CCE5-46C9-A881-33A310320962}" type="pres">
      <dgm:prSet presAssocID="{CFF63451-7575-4DF4-86B1-DDE92AECE00B}" presName="childShp" presStyleLbl="bgAccFollowNode1" presStyleIdx="2" presStyleCnt="8">
        <dgm:presLayoutVars>
          <dgm:bulletEnabled val="1"/>
        </dgm:presLayoutVars>
      </dgm:prSet>
      <dgm:spPr/>
    </dgm:pt>
    <dgm:pt modelId="{7F8E5F6C-872E-49DD-8B9F-E14EB191E39D}" type="pres">
      <dgm:prSet presAssocID="{C6F3E2E3-56EF-4CB3-9E50-9C5FFA47E6A1}" presName="spacing" presStyleCnt="0"/>
      <dgm:spPr/>
    </dgm:pt>
    <dgm:pt modelId="{0AB56251-4660-4BFF-A176-6A3A4F9EE595}" type="pres">
      <dgm:prSet presAssocID="{A3C33361-E46C-48AD-9848-CA86892B0AEA}" presName="linNode" presStyleCnt="0"/>
      <dgm:spPr/>
    </dgm:pt>
    <dgm:pt modelId="{BDB735F8-1D74-480B-B4CF-43EB4491748C}" type="pres">
      <dgm:prSet presAssocID="{A3C33361-E46C-48AD-9848-CA86892B0AEA}" presName="parentShp" presStyleLbl="node1" presStyleIdx="3" presStyleCnt="8" custScaleX="150441">
        <dgm:presLayoutVars>
          <dgm:bulletEnabled val="1"/>
        </dgm:presLayoutVars>
      </dgm:prSet>
      <dgm:spPr/>
    </dgm:pt>
    <dgm:pt modelId="{F855FE1C-8C29-40AB-A9A1-B00A6A17609F}" type="pres">
      <dgm:prSet presAssocID="{A3C33361-E46C-48AD-9848-CA86892B0AEA}" presName="childShp" presStyleLbl="bgAccFollowNode1" presStyleIdx="3" presStyleCnt="8">
        <dgm:presLayoutVars>
          <dgm:bulletEnabled val="1"/>
        </dgm:presLayoutVars>
      </dgm:prSet>
      <dgm:spPr/>
    </dgm:pt>
    <dgm:pt modelId="{AB6DE835-DDCF-4C27-A9B9-4B02AD99A8EC}" type="pres">
      <dgm:prSet presAssocID="{C60D3E3B-6453-46D7-B3B3-498344D5D116}" presName="spacing" presStyleCnt="0"/>
      <dgm:spPr/>
    </dgm:pt>
    <dgm:pt modelId="{691E7E75-2AF2-4F03-8B4F-3FB7D241CA8A}" type="pres">
      <dgm:prSet presAssocID="{E45C45DD-C28A-4C14-B0EC-E102FA9110B0}" presName="linNode" presStyleCnt="0"/>
      <dgm:spPr/>
    </dgm:pt>
    <dgm:pt modelId="{B49447AB-26AB-4121-A6D9-62212C0D9ED7}" type="pres">
      <dgm:prSet presAssocID="{E45C45DD-C28A-4C14-B0EC-E102FA9110B0}" presName="parentShp" presStyleLbl="node1" presStyleIdx="4" presStyleCnt="8" custScaleX="150441">
        <dgm:presLayoutVars>
          <dgm:bulletEnabled val="1"/>
        </dgm:presLayoutVars>
      </dgm:prSet>
      <dgm:spPr/>
    </dgm:pt>
    <dgm:pt modelId="{4EA51BF6-BFE1-4EF7-BE72-AA9B9B45AEB1}" type="pres">
      <dgm:prSet presAssocID="{E45C45DD-C28A-4C14-B0EC-E102FA9110B0}" presName="childShp" presStyleLbl="bgAccFollowNode1" presStyleIdx="4" presStyleCnt="8">
        <dgm:presLayoutVars>
          <dgm:bulletEnabled val="1"/>
        </dgm:presLayoutVars>
      </dgm:prSet>
      <dgm:spPr/>
    </dgm:pt>
    <dgm:pt modelId="{3CCC4FA4-7502-4F6D-8F49-2A227710A3BF}" type="pres">
      <dgm:prSet presAssocID="{BB43A444-5678-47B5-B48A-5523849A2C4D}" presName="spacing" presStyleCnt="0"/>
      <dgm:spPr/>
    </dgm:pt>
    <dgm:pt modelId="{8E14D13C-1B04-4709-AB4F-4A6ECB2118DD}" type="pres">
      <dgm:prSet presAssocID="{53BDF340-FE0F-4145-8E1A-8D8DCEA294B9}" presName="linNode" presStyleCnt="0"/>
      <dgm:spPr/>
    </dgm:pt>
    <dgm:pt modelId="{BF01DFFF-6A92-46B9-8D38-8ADA50399878}" type="pres">
      <dgm:prSet presAssocID="{53BDF340-FE0F-4145-8E1A-8D8DCEA294B9}" presName="parentShp" presStyleLbl="node1" presStyleIdx="5" presStyleCnt="8" custScaleX="150441">
        <dgm:presLayoutVars>
          <dgm:bulletEnabled val="1"/>
        </dgm:presLayoutVars>
      </dgm:prSet>
      <dgm:spPr/>
    </dgm:pt>
    <dgm:pt modelId="{DF109915-B14E-4644-AD43-94B9C9849B41}" type="pres">
      <dgm:prSet presAssocID="{53BDF340-FE0F-4145-8E1A-8D8DCEA294B9}" presName="childShp" presStyleLbl="bgAccFollowNode1" presStyleIdx="5" presStyleCnt="8">
        <dgm:presLayoutVars>
          <dgm:bulletEnabled val="1"/>
        </dgm:presLayoutVars>
      </dgm:prSet>
      <dgm:spPr/>
    </dgm:pt>
    <dgm:pt modelId="{3F892D97-CEA5-4ED4-A68C-D92FF93EA6DF}" type="pres">
      <dgm:prSet presAssocID="{14F9C7E7-13C0-456E-9D51-B23857904B08}" presName="spacing" presStyleCnt="0"/>
      <dgm:spPr/>
    </dgm:pt>
    <dgm:pt modelId="{974D748A-3D48-419F-BE8A-603E82FF3049}" type="pres">
      <dgm:prSet presAssocID="{69A3E29C-7C49-4FBA-8104-7DC9A2872AF0}" presName="linNode" presStyleCnt="0"/>
      <dgm:spPr/>
    </dgm:pt>
    <dgm:pt modelId="{6714F520-E888-467A-B5FA-3EDB34B1555A}" type="pres">
      <dgm:prSet presAssocID="{69A3E29C-7C49-4FBA-8104-7DC9A2872AF0}" presName="parentShp" presStyleLbl="node1" presStyleIdx="6" presStyleCnt="8" custScaleX="150441">
        <dgm:presLayoutVars>
          <dgm:bulletEnabled val="1"/>
        </dgm:presLayoutVars>
      </dgm:prSet>
      <dgm:spPr/>
    </dgm:pt>
    <dgm:pt modelId="{15DF7CB7-81EE-422E-86C3-C2C07014F448}" type="pres">
      <dgm:prSet presAssocID="{69A3E29C-7C49-4FBA-8104-7DC9A2872AF0}" presName="childShp" presStyleLbl="bgAccFollowNode1" presStyleIdx="6" presStyleCnt="8">
        <dgm:presLayoutVars>
          <dgm:bulletEnabled val="1"/>
        </dgm:presLayoutVars>
      </dgm:prSet>
      <dgm:spPr/>
    </dgm:pt>
    <dgm:pt modelId="{A3224568-4E9B-475B-8C8A-FBB9B39C11E8}" type="pres">
      <dgm:prSet presAssocID="{BCB3BF9E-EAB3-4389-8801-7F29779BBCDB}" presName="spacing" presStyleCnt="0"/>
      <dgm:spPr/>
    </dgm:pt>
    <dgm:pt modelId="{D2732362-8A8D-46FF-8FE3-262DABD6D4D9}" type="pres">
      <dgm:prSet presAssocID="{2A26EFBF-2561-4896-9A17-54CF1D901E5E}" presName="linNode" presStyleCnt="0"/>
      <dgm:spPr/>
    </dgm:pt>
    <dgm:pt modelId="{9CC0C73C-641B-4AAA-8253-CE987D75FCC8}" type="pres">
      <dgm:prSet presAssocID="{2A26EFBF-2561-4896-9A17-54CF1D901E5E}" presName="parentShp" presStyleLbl="node1" presStyleIdx="7" presStyleCnt="8" custScaleX="150441">
        <dgm:presLayoutVars>
          <dgm:bulletEnabled val="1"/>
        </dgm:presLayoutVars>
      </dgm:prSet>
      <dgm:spPr/>
    </dgm:pt>
    <dgm:pt modelId="{65E575B8-29A9-4FDB-9798-8D86435A003C}" type="pres">
      <dgm:prSet presAssocID="{2A26EFBF-2561-4896-9A17-54CF1D901E5E}" presName="childShp" presStyleLbl="bgAccFollowNode1" presStyleIdx="7" presStyleCnt="8" custLinFactNeighborX="14" custLinFactNeighborY="282">
        <dgm:presLayoutVars>
          <dgm:bulletEnabled val="1"/>
        </dgm:presLayoutVars>
      </dgm:prSet>
      <dgm:spPr/>
    </dgm:pt>
  </dgm:ptLst>
  <dgm:cxnLst>
    <dgm:cxn modelId="{9C850E18-E105-4F07-89BC-95CA80CDB0AA}" srcId="{19099152-5799-432E-B136-FE61A7ADC59F}" destId="{2A26EFBF-2561-4896-9A17-54CF1D901E5E}" srcOrd="7" destOrd="0" parTransId="{F3A04793-C23A-4385-A680-C146886ABA13}" sibTransId="{E49DBEAE-8C2F-4863-A2EE-7CD9C9958AD1}"/>
    <dgm:cxn modelId="{80740B1B-B31E-45E8-B4E6-E940F916CCEE}" srcId="{19099152-5799-432E-B136-FE61A7ADC59F}" destId="{D434DF76-D692-499B-8700-5D8AB83B92F1}" srcOrd="0" destOrd="0" parTransId="{E3063F6A-2A93-46C3-B8E3-666AB62F7C3E}" sibTransId="{1C020A59-D947-4D9E-B358-74E73A500619}"/>
    <dgm:cxn modelId="{DBCED31E-02F4-4A00-B7EF-A59214CA8998}" srcId="{0CBCA9F9-E37C-4B53-A932-F04A6F6CA076}" destId="{65ABB1F7-BC23-4E0F-800C-DD35A5DE497B}" srcOrd="0" destOrd="0" parTransId="{230F1007-E3F6-4813-9A5C-9B153A4FB966}" sibTransId="{BCB36AC8-94DA-444B-A825-998F3DE7E720}"/>
    <dgm:cxn modelId="{0FF5BD24-A518-42F7-BBDD-6739C319C0D7}" srcId="{2A26EFBF-2561-4896-9A17-54CF1D901E5E}" destId="{313903A8-D265-4BAA-BA27-B44B6DC2CF98}" srcOrd="0" destOrd="0" parTransId="{91D02675-A602-45C8-9320-ABB906233894}" sibTransId="{52BBF520-97FC-45EE-A3C2-3EBA99A302D7}"/>
    <dgm:cxn modelId="{33029B25-C968-4C8D-92E1-9C761F1A34FB}" srcId="{19099152-5799-432E-B136-FE61A7ADC59F}" destId="{69A3E29C-7C49-4FBA-8104-7DC9A2872AF0}" srcOrd="6" destOrd="0" parTransId="{3A9AD83B-E98B-4A2E-A102-839A9DB7B595}" sibTransId="{BCB3BF9E-EAB3-4389-8801-7F29779BBCDB}"/>
    <dgm:cxn modelId="{CC5A6029-EF2A-4717-8A45-18C6D94973BA}" type="presOf" srcId="{2A26EFBF-2561-4896-9A17-54CF1D901E5E}" destId="{9CC0C73C-641B-4AAA-8253-CE987D75FCC8}" srcOrd="0" destOrd="0" presId="urn:microsoft.com/office/officeart/2005/8/layout/vList6"/>
    <dgm:cxn modelId="{43303236-2BD2-477A-9C81-DA26E45CD742}" srcId="{19099152-5799-432E-B136-FE61A7ADC59F}" destId="{A3C33361-E46C-48AD-9848-CA86892B0AEA}" srcOrd="3" destOrd="0" parTransId="{1E1E19D6-9D18-4BEC-8067-FD1F010D2804}" sibTransId="{C60D3E3B-6453-46D7-B3B3-498344D5D116}"/>
    <dgm:cxn modelId="{CA174C36-EAD0-4C2B-BEFD-281CC25B207A}" type="presOf" srcId="{662D20AB-5214-44CB-824D-1000F340BE9F}" destId="{B6C53E86-CCE5-46C9-A881-33A310320962}" srcOrd="0" destOrd="0" presId="urn:microsoft.com/office/officeart/2005/8/layout/vList6"/>
    <dgm:cxn modelId="{56855C3A-F551-4DAB-8F05-F36D57ECF70F}" srcId="{19099152-5799-432E-B136-FE61A7ADC59F}" destId="{CFF63451-7575-4DF4-86B1-DDE92AECE00B}" srcOrd="2" destOrd="0" parTransId="{9A08578E-54D7-4199-816D-3ECF0321464A}" sibTransId="{C6F3E2E3-56EF-4CB3-9E50-9C5FFA47E6A1}"/>
    <dgm:cxn modelId="{51D4943F-8C84-4E4C-8A70-05F048BB18EC}" type="presOf" srcId="{79A8907A-86A1-4A8B-8CE7-5C916D5E4CBA}" destId="{E0F806B8-79F9-4A4F-AA6F-E4460C943ECD}" srcOrd="0" destOrd="0" presId="urn:microsoft.com/office/officeart/2005/8/layout/vList6"/>
    <dgm:cxn modelId="{95D59942-F141-4280-8E9D-65C75D30C502}" srcId="{A3C33361-E46C-48AD-9848-CA86892B0AEA}" destId="{4BB05B03-B530-4A92-B992-CFE711471BAB}" srcOrd="0" destOrd="0" parTransId="{921076C3-5C40-4952-A50F-FCE563C97025}" sibTransId="{C72B9A40-4EA2-4922-A86A-3F040C29EF50}"/>
    <dgm:cxn modelId="{FBD05769-9454-4B32-A857-A9B8EBC2B800}" srcId="{69A3E29C-7C49-4FBA-8104-7DC9A2872AF0}" destId="{0BE37329-D3EC-44C5-AE1A-E87408FFE5D9}" srcOrd="0" destOrd="0" parTransId="{5320A66A-095E-40AA-87D0-A51B4A110DE2}" sibTransId="{C10A7189-F5B9-41A3-B2EB-2D74D5538994}"/>
    <dgm:cxn modelId="{E7CDB26A-93B4-44B7-8476-004CE8C75A47}" type="presOf" srcId="{082B0ADA-9124-48C3-A51A-245EADCA6D70}" destId="{DF109915-B14E-4644-AD43-94B9C9849B41}" srcOrd="0" destOrd="0" presId="urn:microsoft.com/office/officeart/2005/8/layout/vList6"/>
    <dgm:cxn modelId="{7518344C-92F0-47FB-A066-719D0626F189}" type="presOf" srcId="{69A3E29C-7C49-4FBA-8104-7DC9A2872AF0}" destId="{6714F520-E888-467A-B5FA-3EDB34B1555A}" srcOrd="0" destOrd="0" presId="urn:microsoft.com/office/officeart/2005/8/layout/vList6"/>
    <dgm:cxn modelId="{B31BF671-6E41-46E5-BB89-00BE5A19D8C3}" srcId="{19099152-5799-432E-B136-FE61A7ADC59F}" destId="{0CBCA9F9-E37C-4B53-A932-F04A6F6CA076}" srcOrd="1" destOrd="0" parTransId="{74134C45-57BA-4EFF-BCE7-A1A695BDDF1C}" sibTransId="{39333ED8-1ED1-4F67-8712-75B31E3FA3D5}"/>
    <dgm:cxn modelId="{31FCA754-637B-4FF4-BCC3-D3B278FF506D}" type="presOf" srcId="{E45C45DD-C28A-4C14-B0EC-E102FA9110B0}" destId="{B49447AB-26AB-4121-A6D9-62212C0D9ED7}" srcOrd="0" destOrd="0" presId="urn:microsoft.com/office/officeart/2005/8/layout/vList6"/>
    <dgm:cxn modelId="{7D4B607E-BD0B-45CA-BD9A-22194D512AC6}" type="presOf" srcId="{4BB05B03-B530-4A92-B992-CFE711471BAB}" destId="{F855FE1C-8C29-40AB-A9A1-B00A6A17609F}" srcOrd="0" destOrd="0" presId="urn:microsoft.com/office/officeart/2005/8/layout/vList6"/>
    <dgm:cxn modelId="{9F439C95-DD49-4B84-8CBE-5BD60ED42C11}" type="presOf" srcId="{D434DF76-D692-499B-8700-5D8AB83B92F1}" destId="{62EF34F0-8570-4350-8DFA-120A2BBA383F}" srcOrd="0" destOrd="0" presId="urn:microsoft.com/office/officeart/2005/8/layout/vList6"/>
    <dgm:cxn modelId="{7D99EC9D-7A46-4DF3-A333-766CDA76A583}" type="presOf" srcId="{0BE37329-D3EC-44C5-AE1A-E87408FFE5D9}" destId="{15DF7CB7-81EE-422E-86C3-C2C07014F448}" srcOrd="0" destOrd="0" presId="urn:microsoft.com/office/officeart/2005/8/layout/vList6"/>
    <dgm:cxn modelId="{25FA659E-1642-4F87-A1F8-1EA623F3449F}" srcId="{53BDF340-FE0F-4145-8E1A-8D8DCEA294B9}" destId="{082B0ADA-9124-48C3-A51A-245EADCA6D70}" srcOrd="0" destOrd="0" parTransId="{6CECD473-C790-48D7-AE73-D87A76FFA497}" sibTransId="{65FE764F-94DB-4518-B1CD-B461FF4A507A}"/>
    <dgm:cxn modelId="{D30CA6A4-6FBC-44C2-98D1-664CC75E7D86}" srcId="{19099152-5799-432E-B136-FE61A7ADC59F}" destId="{53BDF340-FE0F-4145-8E1A-8D8DCEA294B9}" srcOrd="5" destOrd="0" parTransId="{C8F3CD61-1866-4B50-BDF8-BD71B788640F}" sibTransId="{14F9C7E7-13C0-456E-9D51-B23857904B08}"/>
    <dgm:cxn modelId="{246612AE-3CD5-45DB-A307-64DCDC6ADAF4}" type="presOf" srcId="{6ED4A9BE-3560-4F43-A972-81F332F5801F}" destId="{4EA51BF6-BFE1-4EF7-BE72-AA9B9B45AEB1}" srcOrd="0" destOrd="0" presId="urn:microsoft.com/office/officeart/2005/8/layout/vList6"/>
    <dgm:cxn modelId="{2E79BAAF-432A-4ADF-91E8-CBC777954AE1}" type="presOf" srcId="{65ABB1F7-BC23-4E0F-800C-DD35A5DE497B}" destId="{36F6D6F4-0A44-4B60-85E6-F3865A2CB02C}" srcOrd="0" destOrd="0" presId="urn:microsoft.com/office/officeart/2005/8/layout/vList6"/>
    <dgm:cxn modelId="{30E73AB1-814B-4771-A6C5-270630EC39F3}" type="presOf" srcId="{A3C33361-E46C-48AD-9848-CA86892B0AEA}" destId="{BDB735F8-1D74-480B-B4CF-43EB4491748C}" srcOrd="0" destOrd="0" presId="urn:microsoft.com/office/officeart/2005/8/layout/vList6"/>
    <dgm:cxn modelId="{07B759B3-69E6-4379-8A82-7F71295A815B}" type="presOf" srcId="{0CBCA9F9-E37C-4B53-A932-F04A6F6CA076}" destId="{DAE4C8EF-9A4C-4F0E-8F6D-C4C6F736A494}" srcOrd="0" destOrd="0" presId="urn:microsoft.com/office/officeart/2005/8/layout/vList6"/>
    <dgm:cxn modelId="{CFD374B8-37F6-463C-8454-A34345B28A1B}" type="presOf" srcId="{19099152-5799-432E-B136-FE61A7ADC59F}" destId="{DE6B58AE-E517-4B56-B569-F04AA2E7126C}" srcOrd="0" destOrd="0" presId="urn:microsoft.com/office/officeart/2005/8/layout/vList6"/>
    <dgm:cxn modelId="{A28F4ABC-01E7-43B1-A843-14C1D1981228}" srcId="{D434DF76-D692-499B-8700-5D8AB83B92F1}" destId="{79A8907A-86A1-4A8B-8CE7-5C916D5E4CBA}" srcOrd="0" destOrd="0" parTransId="{510F8012-691F-4347-8533-2F9559B828B1}" sibTransId="{D4EBA522-8543-4258-AA66-5FA38FDAEF66}"/>
    <dgm:cxn modelId="{39A794BC-7F8A-443C-ABC0-EA008E6AF964}" srcId="{CFF63451-7575-4DF4-86B1-DDE92AECE00B}" destId="{662D20AB-5214-44CB-824D-1000F340BE9F}" srcOrd="0" destOrd="0" parTransId="{EF2FB50C-A466-4D60-A931-E5E0EAC3BB24}" sibTransId="{D58BF3B5-B0E9-4426-A9F6-0DFF2A2A0DF1}"/>
    <dgm:cxn modelId="{CA31B6BD-DA55-4A36-A453-A9E2CEA729AD}" type="presOf" srcId="{313903A8-D265-4BAA-BA27-B44B6DC2CF98}" destId="{65E575B8-29A9-4FDB-9798-8D86435A003C}" srcOrd="0" destOrd="0" presId="urn:microsoft.com/office/officeart/2005/8/layout/vList6"/>
    <dgm:cxn modelId="{31A48AE4-DCC1-433D-BFBA-9BA35BE8BB69}" type="presOf" srcId="{CFF63451-7575-4DF4-86B1-DDE92AECE00B}" destId="{4434E51C-9B08-4156-8743-70BB72BE01B0}" srcOrd="0" destOrd="0" presId="urn:microsoft.com/office/officeart/2005/8/layout/vList6"/>
    <dgm:cxn modelId="{DAFEA5F2-25DC-463D-804A-477D96F334D8}" srcId="{E45C45DD-C28A-4C14-B0EC-E102FA9110B0}" destId="{6ED4A9BE-3560-4F43-A972-81F332F5801F}" srcOrd="0" destOrd="0" parTransId="{793A222A-701A-4BCB-899B-B3A182DB87CF}" sibTransId="{81A9D213-BA6B-43F6-BC5C-3B35D9E4C146}"/>
    <dgm:cxn modelId="{9286B4F8-83B5-45CA-83A5-71D3339BDACA}" type="presOf" srcId="{53BDF340-FE0F-4145-8E1A-8D8DCEA294B9}" destId="{BF01DFFF-6A92-46B9-8D38-8ADA50399878}" srcOrd="0" destOrd="0" presId="urn:microsoft.com/office/officeart/2005/8/layout/vList6"/>
    <dgm:cxn modelId="{A9F361FE-3422-4CF1-8F12-384CB6B14E31}" srcId="{19099152-5799-432E-B136-FE61A7ADC59F}" destId="{E45C45DD-C28A-4C14-B0EC-E102FA9110B0}" srcOrd="4" destOrd="0" parTransId="{703FA152-3EBD-4067-A8A9-8216D0923C7A}" sibTransId="{BB43A444-5678-47B5-B48A-5523849A2C4D}"/>
    <dgm:cxn modelId="{AB8C6D67-8779-4134-BB9D-FAEC40E73A61}" type="presParOf" srcId="{DE6B58AE-E517-4B56-B569-F04AA2E7126C}" destId="{EF9950ED-6469-4657-8026-908E1398AC12}" srcOrd="0" destOrd="0" presId="urn:microsoft.com/office/officeart/2005/8/layout/vList6"/>
    <dgm:cxn modelId="{D5184BB4-4F8F-4715-823C-5C11E3346986}" type="presParOf" srcId="{EF9950ED-6469-4657-8026-908E1398AC12}" destId="{62EF34F0-8570-4350-8DFA-120A2BBA383F}" srcOrd="0" destOrd="0" presId="urn:microsoft.com/office/officeart/2005/8/layout/vList6"/>
    <dgm:cxn modelId="{6CFD1F23-F061-4E5B-A972-D5B1B2AD17D5}" type="presParOf" srcId="{EF9950ED-6469-4657-8026-908E1398AC12}" destId="{E0F806B8-79F9-4A4F-AA6F-E4460C943ECD}" srcOrd="1" destOrd="0" presId="urn:microsoft.com/office/officeart/2005/8/layout/vList6"/>
    <dgm:cxn modelId="{7E6D3A69-7193-4340-A75C-AB9BE245CA4D}" type="presParOf" srcId="{DE6B58AE-E517-4B56-B569-F04AA2E7126C}" destId="{D9539026-5956-4B86-B2D5-E4280E6AC3EB}" srcOrd="1" destOrd="0" presId="urn:microsoft.com/office/officeart/2005/8/layout/vList6"/>
    <dgm:cxn modelId="{7BCD9721-52F2-4CDF-B0A8-D79C02A3F40E}" type="presParOf" srcId="{DE6B58AE-E517-4B56-B569-F04AA2E7126C}" destId="{34F26998-DE16-4E14-B5F3-E13F070F9A2A}" srcOrd="2" destOrd="0" presId="urn:microsoft.com/office/officeart/2005/8/layout/vList6"/>
    <dgm:cxn modelId="{43A3FA88-8128-4CD9-9C58-C215D79F6B90}" type="presParOf" srcId="{34F26998-DE16-4E14-B5F3-E13F070F9A2A}" destId="{DAE4C8EF-9A4C-4F0E-8F6D-C4C6F736A494}" srcOrd="0" destOrd="0" presId="urn:microsoft.com/office/officeart/2005/8/layout/vList6"/>
    <dgm:cxn modelId="{02425F84-531A-48B4-BC4B-6239772596FE}" type="presParOf" srcId="{34F26998-DE16-4E14-B5F3-E13F070F9A2A}" destId="{36F6D6F4-0A44-4B60-85E6-F3865A2CB02C}" srcOrd="1" destOrd="0" presId="urn:microsoft.com/office/officeart/2005/8/layout/vList6"/>
    <dgm:cxn modelId="{7C9A27C0-22BD-459F-9277-BBE97F05FDC6}" type="presParOf" srcId="{DE6B58AE-E517-4B56-B569-F04AA2E7126C}" destId="{D50258DE-AE96-44C6-9F30-B3F2CC0ADD83}" srcOrd="3" destOrd="0" presId="urn:microsoft.com/office/officeart/2005/8/layout/vList6"/>
    <dgm:cxn modelId="{0BAE8D8D-6F1D-4077-A6B6-E14481865F55}" type="presParOf" srcId="{DE6B58AE-E517-4B56-B569-F04AA2E7126C}" destId="{57201A9B-1C36-4D6C-8590-9B69031E2EEC}" srcOrd="4" destOrd="0" presId="urn:microsoft.com/office/officeart/2005/8/layout/vList6"/>
    <dgm:cxn modelId="{B7BF1271-E105-49F7-AD7A-3FAC0066C49D}" type="presParOf" srcId="{57201A9B-1C36-4D6C-8590-9B69031E2EEC}" destId="{4434E51C-9B08-4156-8743-70BB72BE01B0}" srcOrd="0" destOrd="0" presId="urn:microsoft.com/office/officeart/2005/8/layout/vList6"/>
    <dgm:cxn modelId="{86079476-796B-48EE-A91D-3E22CF063092}" type="presParOf" srcId="{57201A9B-1C36-4D6C-8590-9B69031E2EEC}" destId="{B6C53E86-CCE5-46C9-A881-33A310320962}" srcOrd="1" destOrd="0" presId="urn:microsoft.com/office/officeart/2005/8/layout/vList6"/>
    <dgm:cxn modelId="{C950B225-5B4A-4FC5-9490-C5B51FDFBD20}" type="presParOf" srcId="{DE6B58AE-E517-4B56-B569-F04AA2E7126C}" destId="{7F8E5F6C-872E-49DD-8B9F-E14EB191E39D}" srcOrd="5" destOrd="0" presId="urn:microsoft.com/office/officeart/2005/8/layout/vList6"/>
    <dgm:cxn modelId="{8A386134-7AEB-46EC-A7E9-8A448461C2D3}" type="presParOf" srcId="{DE6B58AE-E517-4B56-B569-F04AA2E7126C}" destId="{0AB56251-4660-4BFF-A176-6A3A4F9EE595}" srcOrd="6" destOrd="0" presId="urn:microsoft.com/office/officeart/2005/8/layout/vList6"/>
    <dgm:cxn modelId="{1E1EC43C-01EB-4DB5-94A9-335E510C5C3B}" type="presParOf" srcId="{0AB56251-4660-4BFF-A176-6A3A4F9EE595}" destId="{BDB735F8-1D74-480B-B4CF-43EB4491748C}" srcOrd="0" destOrd="0" presId="urn:microsoft.com/office/officeart/2005/8/layout/vList6"/>
    <dgm:cxn modelId="{97A589B3-ACAC-412A-8802-10A2258838B7}" type="presParOf" srcId="{0AB56251-4660-4BFF-A176-6A3A4F9EE595}" destId="{F855FE1C-8C29-40AB-A9A1-B00A6A17609F}" srcOrd="1" destOrd="0" presId="urn:microsoft.com/office/officeart/2005/8/layout/vList6"/>
    <dgm:cxn modelId="{F62F2DD4-0F77-4F5C-8BF9-FE323D17D369}" type="presParOf" srcId="{DE6B58AE-E517-4B56-B569-F04AA2E7126C}" destId="{AB6DE835-DDCF-4C27-A9B9-4B02AD99A8EC}" srcOrd="7" destOrd="0" presId="urn:microsoft.com/office/officeart/2005/8/layout/vList6"/>
    <dgm:cxn modelId="{3BE79DA0-CBA3-4B94-B2EA-5D511D0213B5}" type="presParOf" srcId="{DE6B58AE-E517-4B56-B569-F04AA2E7126C}" destId="{691E7E75-2AF2-4F03-8B4F-3FB7D241CA8A}" srcOrd="8" destOrd="0" presId="urn:microsoft.com/office/officeart/2005/8/layout/vList6"/>
    <dgm:cxn modelId="{E8183D40-D7D2-489A-89F9-DEF17C8F6B56}" type="presParOf" srcId="{691E7E75-2AF2-4F03-8B4F-3FB7D241CA8A}" destId="{B49447AB-26AB-4121-A6D9-62212C0D9ED7}" srcOrd="0" destOrd="0" presId="urn:microsoft.com/office/officeart/2005/8/layout/vList6"/>
    <dgm:cxn modelId="{CE4C7BE7-92A6-49EF-9D9F-B12443572742}" type="presParOf" srcId="{691E7E75-2AF2-4F03-8B4F-3FB7D241CA8A}" destId="{4EA51BF6-BFE1-4EF7-BE72-AA9B9B45AEB1}" srcOrd="1" destOrd="0" presId="urn:microsoft.com/office/officeart/2005/8/layout/vList6"/>
    <dgm:cxn modelId="{313CEFC8-8F5A-4BF0-BCC1-8FDFF0687E5C}" type="presParOf" srcId="{DE6B58AE-E517-4B56-B569-F04AA2E7126C}" destId="{3CCC4FA4-7502-4F6D-8F49-2A227710A3BF}" srcOrd="9" destOrd="0" presId="urn:microsoft.com/office/officeart/2005/8/layout/vList6"/>
    <dgm:cxn modelId="{9B8EEECA-8121-4E1B-BC42-6D425E861C95}" type="presParOf" srcId="{DE6B58AE-E517-4B56-B569-F04AA2E7126C}" destId="{8E14D13C-1B04-4709-AB4F-4A6ECB2118DD}" srcOrd="10" destOrd="0" presId="urn:microsoft.com/office/officeart/2005/8/layout/vList6"/>
    <dgm:cxn modelId="{F873F6FE-DF52-4C17-B72A-D73F24584662}" type="presParOf" srcId="{8E14D13C-1B04-4709-AB4F-4A6ECB2118DD}" destId="{BF01DFFF-6A92-46B9-8D38-8ADA50399878}" srcOrd="0" destOrd="0" presId="urn:microsoft.com/office/officeart/2005/8/layout/vList6"/>
    <dgm:cxn modelId="{4A53BD5F-7C81-4252-B598-FE07C48EEF3F}" type="presParOf" srcId="{8E14D13C-1B04-4709-AB4F-4A6ECB2118DD}" destId="{DF109915-B14E-4644-AD43-94B9C9849B41}" srcOrd="1" destOrd="0" presId="urn:microsoft.com/office/officeart/2005/8/layout/vList6"/>
    <dgm:cxn modelId="{7D35988D-59E6-4FF0-86F5-0A63CC4BD77B}" type="presParOf" srcId="{DE6B58AE-E517-4B56-B569-F04AA2E7126C}" destId="{3F892D97-CEA5-4ED4-A68C-D92FF93EA6DF}" srcOrd="11" destOrd="0" presId="urn:microsoft.com/office/officeart/2005/8/layout/vList6"/>
    <dgm:cxn modelId="{4605904E-0F38-4B61-BDB1-5FB2DB619035}" type="presParOf" srcId="{DE6B58AE-E517-4B56-B569-F04AA2E7126C}" destId="{974D748A-3D48-419F-BE8A-603E82FF3049}" srcOrd="12" destOrd="0" presId="urn:microsoft.com/office/officeart/2005/8/layout/vList6"/>
    <dgm:cxn modelId="{416CADEF-7F36-40D1-AEA1-58EDD259D6DA}" type="presParOf" srcId="{974D748A-3D48-419F-BE8A-603E82FF3049}" destId="{6714F520-E888-467A-B5FA-3EDB34B1555A}" srcOrd="0" destOrd="0" presId="urn:microsoft.com/office/officeart/2005/8/layout/vList6"/>
    <dgm:cxn modelId="{09CE86FF-C06D-4355-9063-C32C13CFC875}" type="presParOf" srcId="{974D748A-3D48-419F-BE8A-603E82FF3049}" destId="{15DF7CB7-81EE-422E-86C3-C2C07014F448}" srcOrd="1" destOrd="0" presId="urn:microsoft.com/office/officeart/2005/8/layout/vList6"/>
    <dgm:cxn modelId="{9B5428A1-F396-4D70-922F-B8257BF010FE}" type="presParOf" srcId="{DE6B58AE-E517-4B56-B569-F04AA2E7126C}" destId="{A3224568-4E9B-475B-8C8A-FBB9B39C11E8}" srcOrd="13" destOrd="0" presId="urn:microsoft.com/office/officeart/2005/8/layout/vList6"/>
    <dgm:cxn modelId="{A2418F53-21DA-44D0-968C-08FEDB7ACB12}" type="presParOf" srcId="{DE6B58AE-E517-4B56-B569-F04AA2E7126C}" destId="{D2732362-8A8D-46FF-8FE3-262DABD6D4D9}" srcOrd="14" destOrd="0" presId="urn:microsoft.com/office/officeart/2005/8/layout/vList6"/>
    <dgm:cxn modelId="{8C73FDB6-5EB3-4783-BCC1-B9761E16D328}" type="presParOf" srcId="{D2732362-8A8D-46FF-8FE3-262DABD6D4D9}" destId="{9CC0C73C-641B-4AAA-8253-CE987D75FCC8}" srcOrd="0" destOrd="0" presId="urn:microsoft.com/office/officeart/2005/8/layout/vList6"/>
    <dgm:cxn modelId="{60DB5AD5-48BA-4CC8-819F-26DECCDB300E}" type="presParOf" srcId="{D2732362-8A8D-46FF-8FE3-262DABD6D4D9}" destId="{65E575B8-29A9-4FDB-9798-8D86435A003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dgm:spPr/>
      <dgm:t>
        <a:bodyPr/>
        <a:lstStyle/>
        <a:p>
          <a:r>
            <a:rPr lang="fr-FR"/>
            <a:t>Répartition H/F similaire (60%-40%)</a:t>
          </a:r>
          <a:endParaRPr lang="fr-BE"/>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a:t>57.5% de Belges</a:t>
          </a:r>
          <a:br>
            <a:rPr lang="fr-FR"/>
          </a:br>
          <a:r>
            <a:rPr lang="fr-FR"/>
            <a:t>3.1% citoyen UE</a:t>
          </a:r>
          <a:br>
            <a:rPr lang="fr-FR"/>
          </a:br>
          <a:r>
            <a:rPr lang="fr-FR"/>
            <a:t>39.4% citoyen hors-UE</a:t>
          </a:r>
          <a:endParaRPr lang="fr-BE"/>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xe"/>
        </a:ext>
      </dgm:extLst>
    </dgm:pt>
    <dgm:pt modelId="{DD3C48A2-2601-4E63-9EFD-9D2B3DC44802}" type="pres">
      <dgm:prSet presAssocID="{B375190B-3B41-4577-9973-0D8F853EC8A6}" presName="txShp" presStyleLbl="node1" presStyleIdx="0" presStyleCnt="2">
        <dgm:presLayoutVars>
          <dgm:bulletEnabled val="1"/>
        </dgm:presLayoutVars>
      </dgm:prSet>
      <dgm:spPr/>
    </dgm:pt>
    <dgm:pt modelId="{72402C7E-F652-4D64-A4DB-D9840ACBEBB9}" type="pres">
      <dgm:prSet presAssocID="{E4AE4F44-C365-4EA8-A895-F0BD065C6EA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lobe terrestre : Europe et Afrique"/>
        </a:ext>
      </dgm:extLst>
    </dgm:pt>
    <dgm:pt modelId="{57E9C608-7DE8-4239-ABA4-CF5A0C6DAB8C}" type="pres">
      <dgm:prSet presAssocID="{FCEE2349-ED32-4BF9-9FA8-0FD70B5C0ECA}" presName="txShp" presStyleLbl="node1" presStyleIdx="1" presStyleCnt="2">
        <dgm:presLayoutVars>
          <dgm:bulletEnabled val="1"/>
        </dgm:presLayoutVars>
      </dgm:prSet>
      <dgm:spPr/>
    </dgm:pt>
  </dgm:ptLst>
  <dgm:cxnLst>
    <dgm:cxn modelId="{E839E01E-603C-4345-8793-AD3CDE6384A8}" type="presOf" srcId="{B375190B-3B41-4577-9973-0D8F853EC8A6}" destId="{DD3C48A2-2601-4E63-9EFD-9D2B3DC44802}"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25E56DA0-BD68-4617-9E5E-194A966C9505}" srcId="{8AC6826E-44FF-48A1-9F5B-3EB2FA18E0CD}" destId="{FCEE2349-ED32-4BF9-9FA8-0FD70B5C0ECA}" srcOrd="1"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546555E7-C00E-459F-A0ED-6608E047994F}" type="presOf" srcId="{FCEE2349-ED32-4BF9-9FA8-0FD70B5C0ECA}" destId="{57E9C608-7DE8-4239-ABA4-CF5A0C6DAB8C}" srcOrd="0" destOrd="0" presId="urn:microsoft.com/office/officeart/2005/8/layout/vList3"/>
    <dgm:cxn modelId="{88D24DBC-9CE4-46EA-AEB4-063BE214EA0E}" type="presParOf" srcId="{6D829176-0D8F-4DA1-A759-0B95C6E17B6B}" destId="{02F31FE2-16FD-4BD7-BAA7-820AB76A6C20}" srcOrd="0" destOrd="0" presId="urn:microsoft.com/office/officeart/2005/8/layout/vList3"/>
    <dgm:cxn modelId="{B45CF316-06D5-429F-B12E-9C4781DC5055}" type="presParOf" srcId="{02F31FE2-16FD-4BD7-BAA7-820AB76A6C20}" destId="{88A9EE5A-A3CB-40D0-A49E-62F2A1D09B67}" srcOrd="0" destOrd="0" presId="urn:microsoft.com/office/officeart/2005/8/layout/vList3"/>
    <dgm:cxn modelId="{21CCA2AC-7D1F-401F-B421-18B5081725EA}" type="presParOf" srcId="{02F31FE2-16FD-4BD7-BAA7-820AB76A6C20}" destId="{DD3C48A2-2601-4E63-9EFD-9D2B3DC44802}" srcOrd="1" destOrd="0" presId="urn:microsoft.com/office/officeart/2005/8/layout/vList3"/>
    <dgm:cxn modelId="{CCFBED3D-5CA2-4E97-A64B-8C14E272E0ED}" type="presParOf" srcId="{6D829176-0D8F-4DA1-A759-0B95C6E17B6B}" destId="{72402C7E-F652-4D64-A4DB-D9840ACBEBB9}" srcOrd="1" destOrd="0" presId="urn:microsoft.com/office/officeart/2005/8/layout/vList3"/>
    <dgm:cxn modelId="{8D0D859E-6250-429C-BF72-C82EDE513B92}" type="presParOf" srcId="{6D829176-0D8F-4DA1-A759-0B95C6E17B6B}" destId="{F31CED13-DF5C-46C8-B7ED-A312557D791E}" srcOrd="2" destOrd="0" presId="urn:microsoft.com/office/officeart/2005/8/layout/vList3"/>
    <dgm:cxn modelId="{96357AC2-B0B9-4C68-A76D-B18FF7703681}" type="presParOf" srcId="{F31CED13-DF5C-46C8-B7ED-A312557D791E}" destId="{F3A6868D-F5F2-4A1E-8156-52B0838B1E85}" srcOrd="0" destOrd="0" presId="urn:microsoft.com/office/officeart/2005/8/layout/vList3"/>
    <dgm:cxn modelId="{29CA25C7-AC38-4DCA-9E6C-E4567EA04769}"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dgm:spPr/>
      <dgm:t>
        <a:bodyPr/>
        <a:lstStyle/>
        <a:p>
          <a:r>
            <a:rPr lang="fr-FR" dirty="0"/>
            <a:t>35,4% des jeunes adultes n’ont aucun revenu</a:t>
          </a:r>
          <a:endParaRPr lang="fr-BE"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dirty="0"/>
            <a:t>58,3% des jeunes adultes ont un revenu de remplacement</a:t>
          </a:r>
          <a:endParaRPr lang="fr-BE" dirty="0"/>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rmer"/>
        </a:ext>
      </dgm:extLst>
    </dgm:pt>
    <dgm:pt modelId="{DD3C48A2-2601-4E63-9EFD-9D2B3DC44802}" type="pres">
      <dgm:prSet presAssocID="{B375190B-3B41-4577-9973-0D8F853EC8A6}" presName="txShp" presStyleLbl="node1" presStyleIdx="0" presStyleCnt="2">
        <dgm:presLayoutVars>
          <dgm:bulletEnabled val="1"/>
        </dgm:presLayoutVars>
      </dgm:prSet>
      <dgm:spPr/>
    </dgm:pt>
    <dgm:pt modelId="{72402C7E-F652-4D64-A4DB-D9840ACBEBB9}" type="pres">
      <dgm:prSet presAssocID="{E4AE4F44-C365-4EA8-A895-F0BD065C6EA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gent"/>
        </a:ext>
      </dgm:extLst>
    </dgm:pt>
    <dgm:pt modelId="{57E9C608-7DE8-4239-ABA4-CF5A0C6DAB8C}" type="pres">
      <dgm:prSet presAssocID="{FCEE2349-ED32-4BF9-9FA8-0FD70B5C0ECA}" presName="txShp" presStyleLbl="node1" presStyleIdx="1" presStyleCnt="2">
        <dgm:presLayoutVars>
          <dgm:bulletEnabled val="1"/>
        </dgm:presLayoutVars>
      </dgm:prSet>
      <dgm:spPr/>
    </dgm:pt>
  </dgm:ptLst>
  <dgm:cxnLst>
    <dgm:cxn modelId="{E839E01E-603C-4345-8793-AD3CDE6384A8}" type="presOf" srcId="{B375190B-3B41-4577-9973-0D8F853EC8A6}" destId="{DD3C48A2-2601-4E63-9EFD-9D2B3DC44802}"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25E56DA0-BD68-4617-9E5E-194A966C9505}" srcId="{8AC6826E-44FF-48A1-9F5B-3EB2FA18E0CD}" destId="{FCEE2349-ED32-4BF9-9FA8-0FD70B5C0ECA}" srcOrd="1"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546555E7-C00E-459F-A0ED-6608E047994F}" type="presOf" srcId="{FCEE2349-ED32-4BF9-9FA8-0FD70B5C0ECA}" destId="{57E9C608-7DE8-4239-ABA4-CF5A0C6DAB8C}" srcOrd="0" destOrd="0" presId="urn:microsoft.com/office/officeart/2005/8/layout/vList3"/>
    <dgm:cxn modelId="{88D24DBC-9CE4-46EA-AEB4-063BE214EA0E}" type="presParOf" srcId="{6D829176-0D8F-4DA1-A759-0B95C6E17B6B}" destId="{02F31FE2-16FD-4BD7-BAA7-820AB76A6C20}" srcOrd="0" destOrd="0" presId="urn:microsoft.com/office/officeart/2005/8/layout/vList3"/>
    <dgm:cxn modelId="{B45CF316-06D5-429F-B12E-9C4781DC5055}" type="presParOf" srcId="{02F31FE2-16FD-4BD7-BAA7-820AB76A6C20}" destId="{88A9EE5A-A3CB-40D0-A49E-62F2A1D09B67}" srcOrd="0" destOrd="0" presId="urn:microsoft.com/office/officeart/2005/8/layout/vList3"/>
    <dgm:cxn modelId="{21CCA2AC-7D1F-401F-B421-18B5081725EA}" type="presParOf" srcId="{02F31FE2-16FD-4BD7-BAA7-820AB76A6C20}" destId="{DD3C48A2-2601-4E63-9EFD-9D2B3DC44802}" srcOrd="1" destOrd="0" presId="urn:microsoft.com/office/officeart/2005/8/layout/vList3"/>
    <dgm:cxn modelId="{CCFBED3D-5CA2-4E97-A64B-8C14E272E0ED}" type="presParOf" srcId="{6D829176-0D8F-4DA1-A759-0B95C6E17B6B}" destId="{72402C7E-F652-4D64-A4DB-D9840ACBEBB9}" srcOrd="1" destOrd="0" presId="urn:microsoft.com/office/officeart/2005/8/layout/vList3"/>
    <dgm:cxn modelId="{8D0D859E-6250-429C-BF72-C82EDE513B92}" type="presParOf" srcId="{6D829176-0D8F-4DA1-A759-0B95C6E17B6B}" destId="{F31CED13-DF5C-46C8-B7ED-A312557D791E}" srcOrd="2" destOrd="0" presId="urn:microsoft.com/office/officeart/2005/8/layout/vList3"/>
    <dgm:cxn modelId="{96357AC2-B0B9-4C68-A76D-B18FF7703681}" type="presParOf" srcId="{F31CED13-DF5C-46C8-B7ED-A312557D791E}" destId="{F3A6868D-F5F2-4A1E-8156-52B0838B1E85}" srcOrd="0" destOrd="0" presId="urn:microsoft.com/office/officeart/2005/8/layout/vList3"/>
    <dgm:cxn modelId="{29CA25C7-AC38-4DCA-9E6C-E4567EA04769}"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5F4F1C-99CF-43BE-ACB3-86CBA2F765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BE"/>
        </a:p>
      </dgm:t>
    </dgm:pt>
    <dgm:pt modelId="{34DBE894-1B2B-4735-A7E1-BA1EDA8BAA5A}">
      <dgm:prSet/>
      <dgm:spPr/>
      <dgm:t>
        <a:bodyPr/>
        <a:lstStyle/>
        <a:p>
          <a:r>
            <a:rPr lang="fr-FR" i="1" dirty="0"/>
            <a:t>Personnes en instabilité de logement depuis moins d’un an</a:t>
          </a:r>
          <a:endParaRPr lang="fr-BE" dirty="0"/>
        </a:p>
      </dgm:t>
    </dgm:pt>
    <dgm:pt modelId="{7B27207F-9D7B-4B9A-BE3A-8D2EE00FA827}" type="parTrans" cxnId="{43EB58E9-9CEC-4337-8372-D25AEBF62D64}">
      <dgm:prSet/>
      <dgm:spPr/>
      <dgm:t>
        <a:bodyPr/>
        <a:lstStyle/>
        <a:p>
          <a:endParaRPr lang="fr-BE"/>
        </a:p>
      </dgm:t>
    </dgm:pt>
    <dgm:pt modelId="{A20A10C8-AF0E-4E2F-8C4B-1ADD8BA85DE6}" type="sibTrans" cxnId="{43EB58E9-9CEC-4337-8372-D25AEBF62D64}">
      <dgm:prSet/>
      <dgm:spPr/>
      <dgm:t>
        <a:bodyPr/>
        <a:lstStyle/>
        <a:p>
          <a:endParaRPr lang="fr-BE"/>
        </a:p>
      </dgm:t>
    </dgm:pt>
    <dgm:pt modelId="{39A48366-3A9B-479A-90E4-6769FCBAEF1A}">
      <dgm:prSet/>
      <dgm:spPr/>
      <dgm:t>
        <a:bodyPr/>
        <a:lstStyle/>
        <a:p>
          <a:r>
            <a:rPr lang="fr-FR" dirty="0"/>
            <a:t>Cela concerne 308 personnes soit 49.6% des personnes dénombrées dans le BW</a:t>
          </a:r>
          <a:endParaRPr lang="fr-BE" dirty="0"/>
        </a:p>
      </dgm:t>
    </dgm:pt>
    <dgm:pt modelId="{51328568-3171-4DF2-8DAF-4EAA786D4656}" type="parTrans" cxnId="{729AC2D0-2459-445F-A41B-9181DC59C155}">
      <dgm:prSet/>
      <dgm:spPr/>
      <dgm:t>
        <a:bodyPr/>
        <a:lstStyle/>
        <a:p>
          <a:endParaRPr lang="fr-BE"/>
        </a:p>
      </dgm:t>
    </dgm:pt>
    <dgm:pt modelId="{E33E2A0C-1145-4652-AAA1-16099DEFDB65}" type="sibTrans" cxnId="{729AC2D0-2459-445F-A41B-9181DC59C155}">
      <dgm:prSet/>
      <dgm:spPr/>
      <dgm:t>
        <a:bodyPr/>
        <a:lstStyle/>
        <a:p>
          <a:endParaRPr lang="fr-BE"/>
        </a:p>
      </dgm:t>
    </dgm:pt>
    <dgm:pt modelId="{6F9C8B45-5066-4E39-B9A8-404C6EA376FA}" type="pres">
      <dgm:prSet presAssocID="{8F5F4F1C-99CF-43BE-ACB3-86CBA2F76589}" presName="diagram" presStyleCnt="0">
        <dgm:presLayoutVars>
          <dgm:dir/>
          <dgm:resizeHandles val="exact"/>
        </dgm:presLayoutVars>
      </dgm:prSet>
      <dgm:spPr/>
    </dgm:pt>
    <dgm:pt modelId="{3A7F3DEB-E62A-45AF-B4A2-10D50CFD605D}" type="pres">
      <dgm:prSet presAssocID="{34DBE894-1B2B-4735-A7E1-BA1EDA8BAA5A}" presName="node" presStyleLbl="node1" presStyleIdx="0" presStyleCnt="2">
        <dgm:presLayoutVars>
          <dgm:bulletEnabled val="1"/>
        </dgm:presLayoutVars>
      </dgm:prSet>
      <dgm:spPr/>
    </dgm:pt>
    <dgm:pt modelId="{43700D39-88CE-455E-806A-9EDCC9AA6155}" type="pres">
      <dgm:prSet presAssocID="{A20A10C8-AF0E-4E2F-8C4B-1ADD8BA85DE6}" presName="sibTrans" presStyleCnt="0"/>
      <dgm:spPr/>
    </dgm:pt>
    <dgm:pt modelId="{40C7EE0F-B3D4-4CC4-B3C0-9F76354E56D8}" type="pres">
      <dgm:prSet presAssocID="{39A48366-3A9B-479A-90E4-6769FCBAEF1A}" presName="node" presStyleLbl="node1" presStyleIdx="1" presStyleCnt="2">
        <dgm:presLayoutVars>
          <dgm:bulletEnabled val="1"/>
        </dgm:presLayoutVars>
      </dgm:prSet>
      <dgm:spPr/>
    </dgm:pt>
  </dgm:ptLst>
  <dgm:cxnLst>
    <dgm:cxn modelId="{B45F4824-DD52-4A86-9A11-F936ACA5F210}" type="presOf" srcId="{8F5F4F1C-99CF-43BE-ACB3-86CBA2F76589}" destId="{6F9C8B45-5066-4E39-B9A8-404C6EA376FA}" srcOrd="0" destOrd="0" presId="urn:microsoft.com/office/officeart/2005/8/layout/default"/>
    <dgm:cxn modelId="{F299365C-81FA-4A48-A05F-7498EF5EA6E4}" type="presOf" srcId="{34DBE894-1B2B-4735-A7E1-BA1EDA8BAA5A}" destId="{3A7F3DEB-E62A-45AF-B4A2-10D50CFD605D}" srcOrd="0" destOrd="0" presId="urn:microsoft.com/office/officeart/2005/8/layout/default"/>
    <dgm:cxn modelId="{729AC2D0-2459-445F-A41B-9181DC59C155}" srcId="{8F5F4F1C-99CF-43BE-ACB3-86CBA2F76589}" destId="{39A48366-3A9B-479A-90E4-6769FCBAEF1A}" srcOrd="1" destOrd="0" parTransId="{51328568-3171-4DF2-8DAF-4EAA786D4656}" sibTransId="{E33E2A0C-1145-4652-AAA1-16099DEFDB65}"/>
    <dgm:cxn modelId="{72259FE4-3AFC-4A44-8AF2-228B3179ADD9}" type="presOf" srcId="{39A48366-3A9B-479A-90E4-6769FCBAEF1A}" destId="{40C7EE0F-B3D4-4CC4-B3C0-9F76354E56D8}" srcOrd="0" destOrd="0" presId="urn:microsoft.com/office/officeart/2005/8/layout/default"/>
    <dgm:cxn modelId="{43EB58E9-9CEC-4337-8372-D25AEBF62D64}" srcId="{8F5F4F1C-99CF-43BE-ACB3-86CBA2F76589}" destId="{34DBE894-1B2B-4735-A7E1-BA1EDA8BAA5A}" srcOrd="0" destOrd="0" parTransId="{7B27207F-9D7B-4B9A-BE3A-8D2EE00FA827}" sibTransId="{A20A10C8-AF0E-4E2F-8C4B-1ADD8BA85DE6}"/>
    <dgm:cxn modelId="{EE8D8D30-A85A-4785-894F-2D69AA39DA4A}" type="presParOf" srcId="{6F9C8B45-5066-4E39-B9A8-404C6EA376FA}" destId="{3A7F3DEB-E62A-45AF-B4A2-10D50CFD605D}" srcOrd="0" destOrd="0" presId="urn:microsoft.com/office/officeart/2005/8/layout/default"/>
    <dgm:cxn modelId="{D1CD2FFD-5F8F-4CDB-8D98-523D99BD7815}" type="presParOf" srcId="{6F9C8B45-5066-4E39-B9A8-404C6EA376FA}" destId="{43700D39-88CE-455E-806A-9EDCC9AA6155}" srcOrd="1" destOrd="0" presId="urn:microsoft.com/office/officeart/2005/8/layout/default"/>
    <dgm:cxn modelId="{3322A054-EE38-40FC-AF0E-D0702A9EDB2B}" type="presParOf" srcId="{6F9C8B45-5066-4E39-B9A8-404C6EA376FA}" destId="{40C7EE0F-B3D4-4CC4-B3C0-9F76354E56D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custT="1"/>
      <dgm:spPr/>
      <dgm:t>
        <a:bodyPr/>
        <a:lstStyle/>
        <a:p>
          <a:r>
            <a:rPr lang="fr-FR" sz="3200" dirty="0"/>
            <a:t>Répartition H/F : 59,1% - 40,9%</a:t>
          </a:r>
          <a:endParaRPr lang="fr-BE" sz="3200"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FCEE2349-ED32-4BF9-9FA8-0FD70B5C0ECA}">
      <dgm:prSet/>
      <dgm:spPr/>
      <dgm:t>
        <a:bodyPr/>
        <a:lstStyle/>
        <a:p>
          <a:r>
            <a:rPr lang="fr-FR" dirty="0"/>
            <a:t>67,2% de Belges</a:t>
          </a:r>
          <a:br>
            <a:rPr lang="fr-FR" dirty="0"/>
          </a:br>
          <a:r>
            <a:rPr lang="fr-FR" dirty="0"/>
            <a:t>5,8% citoyen UE</a:t>
          </a:r>
          <a:br>
            <a:rPr lang="fr-FR" dirty="0"/>
          </a:br>
          <a:r>
            <a:rPr lang="fr-FR" dirty="0"/>
            <a:t>26,3% citoyen hors-UE</a:t>
          </a:r>
          <a:endParaRPr lang="fr-BE" dirty="0"/>
        </a:p>
      </dgm:t>
    </dgm:pt>
    <dgm:pt modelId="{704B64C2-3444-4EFC-B30C-B196329547E3}" type="parTrans" cxnId="{25E56DA0-BD68-4617-9E5E-194A966C9505}">
      <dgm:prSet/>
      <dgm:spPr/>
      <dgm:t>
        <a:bodyPr/>
        <a:lstStyle/>
        <a:p>
          <a:endParaRPr lang="fr-BE"/>
        </a:p>
      </dgm:t>
    </dgm:pt>
    <dgm:pt modelId="{59883E7E-518F-4357-9379-A1C1F8434817}" type="sibTrans" cxnId="{25E56DA0-BD68-4617-9E5E-194A966C9505}">
      <dgm:prSet/>
      <dgm:spPr/>
      <dgm:t>
        <a:bodyPr/>
        <a:lstStyle/>
        <a:p>
          <a:endParaRPr lang="fr-BE"/>
        </a:p>
      </dgm:t>
    </dgm:pt>
    <dgm:pt modelId="{4940B2E3-BB94-4850-93E6-A7DDD9019B21}">
      <dgm:prSet custT="1"/>
      <dgm:spPr/>
      <dgm:t>
        <a:bodyPr/>
        <a:lstStyle/>
        <a:p>
          <a:pPr algn="ctr"/>
          <a:r>
            <a:rPr lang="fr-FR" sz="1800" dirty="0"/>
            <a:t>- 26.3% des personnes sont des jeunes adultes</a:t>
          </a:r>
        </a:p>
        <a:p>
          <a:pPr algn="ctr"/>
          <a:r>
            <a:rPr lang="fr-FR" sz="1800" dirty="0"/>
            <a:t>- 1/3 a moins de 30 ans</a:t>
          </a:r>
        </a:p>
        <a:p>
          <a:pPr algn="ctr"/>
          <a:r>
            <a:rPr lang="fr-FR" sz="1800" dirty="0"/>
            <a:t>- Toutes les catégories d’âge sont représentées sauf 80+</a:t>
          </a:r>
        </a:p>
      </dgm:t>
    </dgm:pt>
    <dgm:pt modelId="{6CE6642B-374E-4373-97C4-BC0E821B0BA4}" type="parTrans" cxnId="{D755B264-EC96-4DFA-8CC8-DCD8D83C3A7B}">
      <dgm:prSet/>
      <dgm:spPr/>
      <dgm:t>
        <a:bodyPr/>
        <a:lstStyle/>
        <a:p>
          <a:endParaRPr lang="fr-BE"/>
        </a:p>
      </dgm:t>
    </dgm:pt>
    <dgm:pt modelId="{966CE644-4824-4B6E-8C32-03C477F27E51}" type="sibTrans" cxnId="{D755B264-EC96-4DFA-8CC8-DCD8D83C3A7B}">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xe"/>
        </a:ext>
      </dgm:extLst>
    </dgm:pt>
    <dgm:pt modelId="{DD3C48A2-2601-4E63-9EFD-9D2B3DC44802}" type="pres">
      <dgm:prSet presAssocID="{B375190B-3B41-4577-9973-0D8F853EC8A6}" presName="txShp" presStyleLbl="node1" presStyleIdx="0" presStyleCnt="3">
        <dgm:presLayoutVars>
          <dgm:bulletEnabled val="1"/>
        </dgm:presLayoutVars>
      </dgm:prSet>
      <dgm:spPr/>
    </dgm:pt>
    <dgm:pt modelId="{72402C7E-F652-4D64-A4DB-D9840ACBEBB9}" type="pres">
      <dgm:prSet presAssocID="{E4AE4F44-C365-4EA8-A895-F0BD065C6EA1}" presName="spacing" presStyleCnt="0"/>
      <dgm:spPr/>
    </dgm:pt>
    <dgm:pt modelId="{CDEF44A4-980C-4F2A-806E-067CBD5DED8A}" type="pres">
      <dgm:prSet presAssocID="{4940B2E3-BB94-4850-93E6-A7DDD9019B21}" presName="composite" presStyleCnt="0"/>
      <dgm:spPr/>
    </dgm:pt>
    <dgm:pt modelId="{CA05D778-46D3-49DB-8643-48788BDD2BE8}" type="pres">
      <dgm:prSet presAssocID="{4940B2E3-BB94-4850-93E6-A7DDD9019B21}"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âteau"/>
        </a:ext>
      </dgm:extLst>
    </dgm:pt>
    <dgm:pt modelId="{4AA52AE8-C4FB-4BDE-8A43-AAD12942B36E}" type="pres">
      <dgm:prSet presAssocID="{4940B2E3-BB94-4850-93E6-A7DDD9019B21}" presName="txShp" presStyleLbl="node1" presStyleIdx="1" presStyleCnt="3" custLinFactNeighborX="-329" custLinFactNeighborY="7431">
        <dgm:presLayoutVars>
          <dgm:bulletEnabled val="1"/>
        </dgm:presLayoutVars>
      </dgm:prSet>
      <dgm:spPr/>
    </dgm:pt>
    <dgm:pt modelId="{EE815F8A-B0E2-4A7A-A9B0-09934C97E9A5}" type="pres">
      <dgm:prSet presAssocID="{966CE644-4824-4B6E-8C32-03C477F27E51}" presName="spacing" presStyleCnt="0"/>
      <dgm:spPr/>
    </dgm:pt>
    <dgm:pt modelId="{F31CED13-DF5C-46C8-B7ED-A312557D791E}" type="pres">
      <dgm:prSet presAssocID="{FCEE2349-ED32-4BF9-9FA8-0FD70B5C0ECA}" presName="composite" presStyleCnt="0"/>
      <dgm:spPr/>
    </dgm:pt>
    <dgm:pt modelId="{F3A6868D-F5F2-4A1E-8156-52B0838B1E85}" type="pres">
      <dgm:prSet presAssocID="{FCEE2349-ED32-4BF9-9FA8-0FD70B5C0EC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obe terrestre : Europe et Afrique"/>
        </a:ext>
      </dgm:extLst>
    </dgm:pt>
    <dgm:pt modelId="{57E9C608-7DE8-4239-ABA4-CF5A0C6DAB8C}" type="pres">
      <dgm:prSet presAssocID="{FCEE2349-ED32-4BF9-9FA8-0FD70B5C0ECA}" presName="txShp" presStyleLbl="node1" presStyleIdx="2" presStyleCnt="3">
        <dgm:presLayoutVars>
          <dgm:bulletEnabled val="1"/>
        </dgm:presLayoutVars>
      </dgm:prSet>
      <dgm:spPr/>
    </dgm:pt>
  </dgm:ptLst>
  <dgm:cxnLst>
    <dgm:cxn modelId="{D755B264-EC96-4DFA-8CC8-DCD8D83C3A7B}" srcId="{8AC6826E-44FF-48A1-9F5B-3EB2FA18E0CD}" destId="{4940B2E3-BB94-4850-93E6-A7DDD9019B21}" srcOrd="1" destOrd="0" parTransId="{6CE6642B-374E-4373-97C4-BC0E821B0BA4}" sibTransId="{966CE644-4824-4B6E-8C32-03C477F27E51}"/>
    <dgm:cxn modelId="{2B42BB7A-158B-4405-BF15-9B0900262BB6}" type="presOf" srcId="{FCEE2349-ED32-4BF9-9FA8-0FD70B5C0ECA}" destId="{57E9C608-7DE8-4239-ABA4-CF5A0C6DAB8C}" srcOrd="0" destOrd="0" presId="urn:microsoft.com/office/officeart/2005/8/layout/vList3"/>
    <dgm:cxn modelId="{86EB7F98-74E2-4FEF-9F2A-00960BB7E0C5}" type="presOf" srcId="{8AC6826E-44FF-48A1-9F5B-3EB2FA18E0CD}" destId="{6D829176-0D8F-4DA1-A759-0B95C6E17B6B}" srcOrd="0" destOrd="0" presId="urn:microsoft.com/office/officeart/2005/8/layout/vList3"/>
    <dgm:cxn modelId="{45D4359A-84F2-4356-84E1-13F4AF2E7BC3}" type="presOf" srcId="{B375190B-3B41-4577-9973-0D8F853EC8A6}" destId="{DD3C48A2-2601-4E63-9EFD-9D2B3DC44802}" srcOrd="0" destOrd="0" presId="urn:microsoft.com/office/officeart/2005/8/layout/vList3"/>
    <dgm:cxn modelId="{25E56DA0-BD68-4617-9E5E-194A966C9505}" srcId="{8AC6826E-44FF-48A1-9F5B-3EB2FA18E0CD}" destId="{FCEE2349-ED32-4BF9-9FA8-0FD70B5C0ECA}" srcOrd="2" destOrd="0" parTransId="{704B64C2-3444-4EFC-B30C-B196329547E3}" sibTransId="{59883E7E-518F-4357-9379-A1C1F8434817}"/>
    <dgm:cxn modelId="{6AA625A4-0FDA-4CCC-B529-B0B73A4AE109}" srcId="{8AC6826E-44FF-48A1-9F5B-3EB2FA18E0CD}" destId="{B375190B-3B41-4577-9973-0D8F853EC8A6}" srcOrd="0" destOrd="0" parTransId="{A491FC22-E27C-4396-8131-E2130A1461E8}" sibTransId="{E4AE4F44-C365-4EA8-A895-F0BD065C6EA1}"/>
    <dgm:cxn modelId="{2F7E7BB4-DCC4-4E08-8228-CB291345C7FF}" type="presOf" srcId="{4940B2E3-BB94-4850-93E6-A7DDD9019B21}" destId="{4AA52AE8-C4FB-4BDE-8A43-AAD12942B36E}" srcOrd="0" destOrd="0" presId="urn:microsoft.com/office/officeart/2005/8/layout/vList3"/>
    <dgm:cxn modelId="{AD71F5A2-7F71-4C31-81E0-3B0BF9B876E5}" type="presParOf" srcId="{6D829176-0D8F-4DA1-A759-0B95C6E17B6B}" destId="{02F31FE2-16FD-4BD7-BAA7-820AB76A6C20}" srcOrd="0" destOrd="0" presId="urn:microsoft.com/office/officeart/2005/8/layout/vList3"/>
    <dgm:cxn modelId="{CCD63618-ADC4-4C11-AD59-E0DCB10B626A}" type="presParOf" srcId="{02F31FE2-16FD-4BD7-BAA7-820AB76A6C20}" destId="{88A9EE5A-A3CB-40D0-A49E-62F2A1D09B67}" srcOrd="0" destOrd="0" presId="urn:microsoft.com/office/officeart/2005/8/layout/vList3"/>
    <dgm:cxn modelId="{C41A1E57-06C0-44D2-B04F-A75830BE92AA}" type="presParOf" srcId="{02F31FE2-16FD-4BD7-BAA7-820AB76A6C20}" destId="{DD3C48A2-2601-4E63-9EFD-9D2B3DC44802}" srcOrd="1" destOrd="0" presId="urn:microsoft.com/office/officeart/2005/8/layout/vList3"/>
    <dgm:cxn modelId="{EC6CB989-7865-432A-A3C7-039CEC5D5691}" type="presParOf" srcId="{6D829176-0D8F-4DA1-A759-0B95C6E17B6B}" destId="{72402C7E-F652-4D64-A4DB-D9840ACBEBB9}" srcOrd="1" destOrd="0" presId="urn:microsoft.com/office/officeart/2005/8/layout/vList3"/>
    <dgm:cxn modelId="{49C3B67A-070F-4263-B9EA-75EC9004BE00}" type="presParOf" srcId="{6D829176-0D8F-4DA1-A759-0B95C6E17B6B}" destId="{CDEF44A4-980C-4F2A-806E-067CBD5DED8A}" srcOrd="2" destOrd="0" presId="urn:microsoft.com/office/officeart/2005/8/layout/vList3"/>
    <dgm:cxn modelId="{EC92D437-E676-4D8F-A65B-4E57B2C8CF9B}" type="presParOf" srcId="{CDEF44A4-980C-4F2A-806E-067CBD5DED8A}" destId="{CA05D778-46D3-49DB-8643-48788BDD2BE8}" srcOrd="0" destOrd="0" presId="urn:microsoft.com/office/officeart/2005/8/layout/vList3"/>
    <dgm:cxn modelId="{95DB49D9-12E3-4F2F-A72C-B630483FDCF1}" type="presParOf" srcId="{CDEF44A4-980C-4F2A-806E-067CBD5DED8A}" destId="{4AA52AE8-C4FB-4BDE-8A43-AAD12942B36E}" srcOrd="1" destOrd="0" presId="urn:microsoft.com/office/officeart/2005/8/layout/vList3"/>
    <dgm:cxn modelId="{3B7FFC3A-FFF7-418F-B215-33756F2C6514}" type="presParOf" srcId="{6D829176-0D8F-4DA1-A759-0B95C6E17B6B}" destId="{EE815F8A-B0E2-4A7A-A9B0-09934C97E9A5}" srcOrd="3" destOrd="0" presId="urn:microsoft.com/office/officeart/2005/8/layout/vList3"/>
    <dgm:cxn modelId="{C17E4F06-4D20-4F36-AE2E-AFF8BB15BD92}" type="presParOf" srcId="{6D829176-0D8F-4DA1-A759-0B95C6E17B6B}" destId="{F31CED13-DF5C-46C8-B7ED-A312557D791E}" srcOrd="4" destOrd="0" presId="urn:microsoft.com/office/officeart/2005/8/layout/vList3"/>
    <dgm:cxn modelId="{EF6F8532-0CD2-44DF-A1B8-69EBD77238D8}" type="presParOf" srcId="{F31CED13-DF5C-46C8-B7ED-A312557D791E}" destId="{F3A6868D-F5F2-4A1E-8156-52B0838B1E85}" srcOrd="0" destOrd="0" presId="urn:microsoft.com/office/officeart/2005/8/layout/vList3"/>
    <dgm:cxn modelId="{D49D24A4-047A-482E-B3A7-5AF134BA9D64}" type="presParOf" srcId="{F31CED13-DF5C-46C8-B7ED-A312557D791E}" destId="{57E9C608-7DE8-4239-ABA4-CF5A0C6DA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C6826E-44FF-48A1-9F5B-3EB2FA18E0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fr-BE"/>
        </a:p>
      </dgm:t>
    </dgm:pt>
    <dgm:pt modelId="{B375190B-3B41-4577-9973-0D8F853EC8A6}">
      <dgm:prSet custT="1"/>
      <dgm:spPr/>
      <dgm:t>
        <a:bodyPr/>
        <a:lstStyle/>
        <a:p>
          <a:r>
            <a:rPr lang="fr-FR" sz="2400" dirty="0"/>
            <a:t>Parmi les 100 personnes qui n’ont pas la nationalité belge :</a:t>
          </a:r>
        </a:p>
        <a:p>
          <a:r>
            <a:rPr lang="fr-FR" sz="2400" dirty="0"/>
            <a:t>- 40% ont un titre de séjour permanent</a:t>
          </a:r>
        </a:p>
        <a:p>
          <a:r>
            <a:rPr lang="fr-FR" sz="2400" dirty="0"/>
            <a:t>- 19% ont un titre de séjour temporaire</a:t>
          </a:r>
        </a:p>
        <a:p>
          <a:r>
            <a:rPr lang="fr-FR" sz="2400" dirty="0"/>
            <a:t>- 14% ont une procédure en cours</a:t>
          </a:r>
        </a:p>
        <a:p>
          <a:r>
            <a:rPr lang="fr-FR" sz="2400" dirty="0"/>
            <a:t>- 14% n’ont pas de document de séjour valide</a:t>
          </a:r>
          <a:endParaRPr lang="fr-BE" sz="2400" dirty="0"/>
        </a:p>
      </dgm:t>
    </dgm:pt>
    <dgm:pt modelId="{A491FC22-E27C-4396-8131-E2130A1461E8}" type="parTrans" cxnId="{6AA625A4-0FDA-4CCC-B529-B0B73A4AE109}">
      <dgm:prSet/>
      <dgm:spPr/>
      <dgm:t>
        <a:bodyPr/>
        <a:lstStyle/>
        <a:p>
          <a:endParaRPr lang="fr-BE"/>
        </a:p>
      </dgm:t>
    </dgm:pt>
    <dgm:pt modelId="{E4AE4F44-C365-4EA8-A895-F0BD065C6EA1}" type="sibTrans" cxnId="{6AA625A4-0FDA-4CCC-B529-B0B73A4AE109}">
      <dgm:prSet/>
      <dgm:spPr/>
      <dgm:t>
        <a:bodyPr/>
        <a:lstStyle/>
        <a:p>
          <a:endParaRPr lang="fr-BE"/>
        </a:p>
      </dgm:t>
    </dgm:pt>
    <dgm:pt modelId="{6D829176-0D8F-4DA1-A759-0B95C6E17B6B}" type="pres">
      <dgm:prSet presAssocID="{8AC6826E-44FF-48A1-9F5B-3EB2FA18E0CD}" presName="linearFlow" presStyleCnt="0">
        <dgm:presLayoutVars>
          <dgm:dir/>
          <dgm:resizeHandles val="exact"/>
        </dgm:presLayoutVars>
      </dgm:prSet>
      <dgm:spPr/>
    </dgm:pt>
    <dgm:pt modelId="{02F31FE2-16FD-4BD7-BAA7-820AB76A6C20}" type="pres">
      <dgm:prSet presAssocID="{B375190B-3B41-4577-9973-0D8F853EC8A6}" presName="composite" presStyleCnt="0"/>
      <dgm:spPr/>
    </dgm:pt>
    <dgm:pt modelId="{88A9EE5A-A3CB-40D0-A49E-62F2A1D09B67}" type="pres">
      <dgm:prSet presAssocID="{B375190B-3B41-4577-9973-0D8F853EC8A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a:ext>
      </dgm:extLst>
    </dgm:pt>
    <dgm:pt modelId="{DD3C48A2-2601-4E63-9EFD-9D2B3DC44802}" type="pres">
      <dgm:prSet presAssocID="{B375190B-3B41-4577-9973-0D8F853EC8A6}" presName="txShp" presStyleLbl="node1" presStyleIdx="0" presStyleCnt="1">
        <dgm:presLayoutVars>
          <dgm:bulletEnabled val="1"/>
        </dgm:presLayoutVars>
      </dgm:prSet>
      <dgm:spPr/>
    </dgm:pt>
  </dgm:ptLst>
  <dgm:cxnLst>
    <dgm:cxn modelId="{86EB7F98-74E2-4FEF-9F2A-00960BB7E0C5}" type="presOf" srcId="{8AC6826E-44FF-48A1-9F5B-3EB2FA18E0CD}" destId="{6D829176-0D8F-4DA1-A759-0B95C6E17B6B}" srcOrd="0" destOrd="0" presId="urn:microsoft.com/office/officeart/2005/8/layout/vList3"/>
    <dgm:cxn modelId="{45D4359A-84F2-4356-84E1-13F4AF2E7BC3}" type="presOf" srcId="{B375190B-3B41-4577-9973-0D8F853EC8A6}" destId="{DD3C48A2-2601-4E63-9EFD-9D2B3DC44802}" srcOrd="0" destOrd="0" presId="urn:microsoft.com/office/officeart/2005/8/layout/vList3"/>
    <dgm:cxn modelId="{6AA625A4-0FDA-4CCC-B529-B0B73A4AE109}" srcId="{8AC6826E-44FF-48A1-9F5B-3EB2FA18E0CD}" destId="{B375190B-3B41-4577-9973-0D8F853EC8A6}" srcOrd="0" destOrd="0" parTransId="{A491FC22-E27C-4396-8131-E2130A1461E8}" sibTransId="{E4AE4F44-C365-4EA8-A895-F0BD065C6EA1}"/>
    <dgm:cxn modelId="{AD71F5A2-7F71-4C31-81E0-3B0BF9B876E5}" type="presParOf" srcId="{6D829176-0D8F-4DA1-A759-0B95C6E17B6B}" destId="{02F31FE2-16FD-4BD7-BAA7-820AB76A6C20}" srcOrd="0" destOrd="0" presId="urn:microsoft.com/office/officeart/2005/8/layout/vList3"/>
    <dgm:cxn modelId="{CCD63618-ADC4-4C11-AD59-E0DCB10B626A}" type="presParOf" srcId="{02F31FE2-16FD-4BD7-BAA7-820AB76A6C20}" destId="{88A9EE5A-A3CB-40D0-A49E-62F2A1D09B67}" srcOrd="0" destOrd="0" presId="urn:microsoft.com/office/officeart/2005/8/layout/vList3"/>
    <dgm:cxn modelId="{C41A1E57-06C0-44D2-B04F-A75830BE92AA}" type="presParOf" srcId="{02F31FE2-16FD-4BD7-BAA7-820AB76A6C20}" destId="{DD3C48A2-2601-4E63-9EFD-9D2B3DC448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6351-904B-4FD5-902F-6F2CE7BA9891}">
      <dsp:nvSpPr>
        <dsp:cNvPr id="0" name=""/>
        <dsp:cNvSpPr/>
      </dsp:nvSpPr>
      <dsp:spPr>
        <a:xfrm>
          <a:off x="-4421530" y="-678137"/>
          <a:ext cx="5267536" cy="5267536"/>
        </a:xfrm>
        <a:prstGeom prst="blockArc">
          <a:avLst>
            <a:gd name="adj1" fmla="val 18900000"/>
            <a:gd name="adj2" fmla="val 2700000"/>
            <a:gd name="adj3" fmla="val 410"/>
          </a:avLst>
        </a:pr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FB578B-B8C3-4690-B6EE-2ECF6850C3E0}">
      <dsp:nvSpPr>
        <dsp:cNvPr id="0" name=""/>
        <dsp:cNvSpPr/>
      </dsp:nvSpPr>
      <dsp:spPr>
        <a:xfrm>
          <a:off x="370424" y="244375"/>
          <a:ext cx="10606416" cy="489064"/>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8195"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a:t>Nouveau Relais Social et développement des partenariats</a:t>
          </a:r>
          <a:endParaRPr lang="fr-BE" sz="2200" kern="1200"/>
        </a:p>
      </dsp:txBody>
      <dsp:txXfrm>
        <a:off x="370424" y="244375"/>
        <a:ext cx="10606416" cy="489064"/>
      </dsp:txXfrm>
    </dsp:sp>
    <dsp:sp modelId="{F836724A-A8F4-4BF7-83A9-6851BCC1D20A}">
      <dsp:nvSpPr>
        <dsp:cNvPr id="0" name=""/>
        <dsp:cNvSpPr/>
      </dsp:nvSpPr>
      <dsp:spPr>
        <a:xfrm>
          <a:off x="282597" y="391883"/>
          <a:ext cx="175653" cy="194048"/>
        </a:xfrm>
        <a:prstGeom prst="ellipse">
          <a:avLst/>
        </a:prstGeom>
        <a:solidFill>
          <a:schemeClr val="accent1"/>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0DF735-11DA-45BA-98C4-334DE48D2327}">
      <dsp:nvSpPr>
        <dsp:cNvPr id="0" name=""/>
        <dsp:cNvSpPr/>
      </dsp:nvSpPr>
      <dsp:spPr>
        <a:xfrm>
          <a:off x="720873" y="977737"/>
          <a:ext cx="10255967" cy="489064"/>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8195"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a:t>Vaste zone avec des réalités locales spécifiques </a:t>
          </a:r>
          <a:endParaRPr lang="fr-BE" sz="2200" kern="1200"/>
        </a:p>
      </dsp:txBody>
      <dsp:txXfrm>
        <a:off x="720873" y="977737"/>
        <a:ext cx="10255967" cy="489064"/>
      </dsp:txXfrm>
    </dsp:sp>
    <dsp:sp modelId="{71958F51-93E5-4A3D-BE2A-6AC416D5E98D}">
      <dsp:nvSpPr>
        <dsp:cNvPr id="0" name=""/>
        <dsp:cNvSpPr/>
      </dsp:nvSpPr>
      <dsp:spPr>
        <a:xfrm>
          <a:off x="633046" y="1125245"/>
          <a:ext cx="175653" cy="194048"/>
        </a:xfrm>
        <a:prstGeom prst="ellipse">
          <a:avLst/>
        </a:prstGeom>
        <a:solidFill>
          <a:schemeClr val="accent1"/>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DEC193-BD44-4DFE-BEC1-E9A5F1AF482E}">
      <dsp:nvSpPr>
        <dsp:cNvPr id="0" name=""/>
        <dsp:cNvSpPr/>
      </dsp:nvSpPr>
      <dsp:spPr>
        <a:xfrm>
          <a:off x="828433" y="1711098"/>
          <a:ext cx="10148407" cy="489064"/>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8195"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a:t>Toutes les catégories ETHOS sont présentes (peu d’hébergement d’urgence)</a:t>
          </a:r>
          <a:endParaRPr lang="fr-BE" sz="2200" kern="1200"/>
        </a:p>
      </dsp:txBody>
      <dsp:txXfrm>
        <a:off x="828433" y="1711098"/>
        <a:ext cx="10148407" cy="489064"/>
      </dsp:txXfrm>
    </dsp:sp>
    <dsp:sp modelId="{9E9265A6-C13E-4310-85C7-1A416FCE1447}">
      <dsp:nvSpPr>
        <dsp:cNvPr id="0" name=""/>
        <dsp:cNvSpPr/>
      </dsp:nvSpPr>
      <dsp:spPr>
        <a:xfrm>
          <a:off x="740606" y="1858606"/>
          <a:ext cx="175653" cy="194048"/>
        </a:xfrm>
        <a:prstGeom prst="ellipse">
          <a:avLst/>
        </a:prstGeom>
        <a:solidFill>
          <a:schemeClr val="accent1"/>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477EDE-6877-42A5-A728-06798D9E7620}">
      <dsp:nvSpPr>
        <dsp:cNvPr id="0" name=""/>
        <dsp:cNvSpPr/>
      </dsp:nvSpPr>
      <dsp:spPr>
        <a:xfrm>
          <a:off x="720873" y="2444460"/>
          <a:ext cx="10255967" cy="489064"/>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8195"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a:t>Nombre important d’enfants dénombrés</a:t>
          </a:r>
          <a:endParaRPr lang="fr-BE" sz="2200" kern="1200"/>
        </a:p>
      </dsp:txBody>
      <dsp:txXfrm>
        <a:off x="720873" y="2444460"/>
        <a:ext cx="10255967" cy="489064"/>
      </dsp:txXfrm>
    </dsp:sp>
    <dsp:sp modelId="{B5706274-DAD7-451B-8728-BFB64D796A17}">
      <dsp:nvSpPr>
        <dsp:cNvPr id="0" name=""/>
        <dsp:cNvSpPr/>
      </dsp:nvSpPr>
      <dsp:spPr>
        <a:xfrm>
          <a:off x="633046" y="2591968"/>
          <a:ext cx="175653" cy="194048"/>
        </a:xfrm>
        <a:prstGeom prst="ellipse">
          <a:avLst/>
        </a:prstGeom>
        <a:solidFill>
          <a:schemeClr val="accent1"/>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FDEE35-09B6-4986-BB31-B16E19670A61}">
      <dsp:nvSpPr>
        <dsp:cNvPr id="0" name=""/>
        <dsp:cNvSpPr/>
      </dsp:nvSpPr>
      <dsp:spPr>
        <a:xfrm>
          <a:off x="370424" y="3177822"/>
          <a:ext cx="10606416" cy="489064"/>
        </a:xfrm>
        <a:prstGeom prst="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8195"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a:t>Chiffres liés au passé institutionnel relativement bas (aussi en lien avec l'offre de services)</a:t>
          </a:r>
          <a:endParaRPr lang="fr-BE" sz="2200" kern="1200"/>
        </a:p>
      </dsp:txBody>
      <dsp:txXfrm>
        <a:off x="370424" y="3177822"/>
        <a:ext cx="10606416" cy="489064"/>
      </dsp:txXfrm>
    </dsp:sp>
    <dsp:sp modelId="{CF2E7D2A-A9F9-4762-A668-6F8E9C2D990B}">
      <dsp:nvSpPr>
        <dsp:cNvPr id="0" name=""/>
        <dsp:cNvSpPr/>
      </dsp:nvSpPr>
      <dsp:spPr>
        <a:xfrm>
          <a:off x="282597" y="3325330"/>
          <a:ext cx="175653" cy="194048"/>
        </a:xfrm>
        <a:prstGeom prst="ellipse">
          <a:avLst/>
        </a:prstGeom>
        <a:solidFill>
          <a:schemeClr val="accent1"/>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65397" y="386"/>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18.2% n’ont aucun revenu</a:t>
          </a:r>
          <a:endParaRPr lang="fr-BE" sz="4100" kern="1200" dirty="0"/>
        </a:p>
      </dsp:txBody>
      <dsp:txXfrm rot="10800000">
        <a:off x="2816896" y="386"/>
        <a:ext cx="8040994" cy="1405996"/>
      </dsp:txXfrm>
    </dsp:sp>
    <dsp:sp modelId="{88A9EE5A-A3CB-40D0-A49E-62F2A1D09B67}">
      <dsp:nvSpPr>
        <dsp:cNvPr id="0" name=""/>
        <dsp:cNvSpPr/>
      </dsp:nvSpPr>
      <dsp:spPr>
        <a:xfrm>
          <a:off x="1762399" y="386"/>
          <a:ext cx="1405996" cy="14059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65397" y="1757881"/>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70.5% ont un revenu de remplacement</a:t>
          </a:r>
          <a:endParaRPr lang="fr-BE" sz="4100" kern="1200" dirty="0"/>
        </a:p>
      </dsp:txBody>
      <dsp:txXfrm rot="10800000">
        <a:off x="2816896" y="1757881"/>
        <a:ext cx="8040994" cy="1405996"/>
      </dsp:txXfrm>
    </dsp:sp>
    <dsp:sp modelId="{F3A6868D-F5F2-4A1E-8156-52B0838B1E85}">
      <dsp:nvSpPr>
        <dsp:cNvPr id="0" name=""/>
        <dsp:cNvSpPr/>
      </dsp:nvSpPr>
      <dsp:spPr>
        <a:xfrm>
          <a:off x="1762399" y="1757881"/>
          <a:ext cx="1405996" cy="1405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F3DEB-E62A-45AF-B4A2-10D50CFD605D}">
      <dsp:nvSpPr>
        <dsp:cNvPr id="0" name=""/>
        <dsp:cNvSpPr/>
      </dsp:nvSpPr>
      <dsp:spPr>
        <a:xfrm>
          <a:off x="1322" y="829733"/>
          <a:ext cx="5155848" cy="309350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i="1" kern="1200"/>
            <a:t>Personnes en instabilité de logement depuis plus de 2 ans</a:t>
          </a:r>
          <a:endParaRPr lang="fr-BE" sz="4100" kern="1200"/>
        </a:p>
      </dsp:txBody>
      <dsp:txXfrm>
        <a:off x="1322" y="829733"/>
        <a:ext cx="5155848" cy="3093508"/>
      </dsp:txXfrm>
    </dsp:sp>
    <dsp:sp modelId="{40C7EE0F-B3D4-4CC4-B3C0-9F76354E56D8}">
      <dsp:nvSpPr>
        <dsp:cNvPr id="0" name=""/>
        <dsp:cNvSpPr/>
      </dsp:nvSpPr>
      <dsp:spPr>
        <a:xfrm>
          <a:off x="5672754" y="829733"/>
          <a:ext cx="5155848" cy="309350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a:t>Cela concerne 134 personnes soit 21.6% des personnes dénombrées dans le BW</a:t>
          </a:r>
          <a:endParaRPr lang="fr-BE" sz="4100" kern="1200"/>
        </a:p>
      </dsp:txBody>
      <dsp:txXfrm>
        <a:off x="5672754" y="829733"/>
        <a:ext cx="5155848" cy="30935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37752" y="429"/>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121920" rIns="227584"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Répartition H/F : 69,4% - 30,6%</a:t>
          </a:r>
          <a:endParaRPr lang="fr-BE" sz="3200" kern="1200" dirty="0"/>
        </a:p>
      </dsp:txBody>
      <dsp:txXfrm rot="10800000">
        <a:off x="2688895" y="429"/>
        <a:ext cx="8430020" cy="1004574"/>
      </dsp:txXfrm>
    </dsp:sp>
    <dsp:sp modelId="{88A9EE5A-A3CB-40D0-A49E-62F2A1D09B67}">
      <dsp:nvSpPr>
        <dsp:cNvPr id="0" name=""/>
        <dsp:cNvSpPr/>
      </dsp:nvSpPr>
      <dsp:spPr>
        <a:xfrm>
          <a:off x="1935465" y="429"/>
          <a:ext cx="1004574" cy="100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52AE8-C4FB-4BDE-8A43-AAD12942B36E}">
      <dsp:nvSpPr>
        <dsp:cNvPr id="0" name=""/>
        <dsp:cNvSpPr/>
      </dsp:nvSpPr>
      <dsp:spPr>
        <a:xfrm rot="10800000">
          <a:off x="2409191" y="1330796"/>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a:t>- 10% des personnes sont des jeunes adultes</a:t>
          </a:r>
        </a:p>
        <a:p>
          <a:pPr marL="0" lvl="0" indent="0" algn="ctr" defTabSz="800100">
            <a:lnSpc>
              <a:spcPct val="90000"/>
            </a:lnSpc>
            <a:spcBef>
              <a:spcPct val="0"/>
            </a:spcBef>
            <a:spcAft>
              <a:spcPct val="35000"/>
            </a:spcAft>
            <a:buNone/>
          </a:pPr>
          <a:r>
            <a:rPr lang="fr-FR" sz="1800" kern="1200" dirty="0"/>
            <a:t>- 1/5 a moins de 30 ans</a:t>
          </a:r>
        </a:p>
        <a:p>
          <a:pPr marL="0" lvl="0" indent="0" algn="ctr" defTabSz="800100">
            <a:lnSpc>
              <a:spcPct val="90000"/>
            </a:lnSpc>
            <a:spcBef>
              <a:spcPct val="0"/>
            </a:spcBef>
            <a:spcAft>
              <a:spcPct val="35000"/>
            </a:spcAft>
            <a:buNone/>
          </a:pPr>
          <a:r>
            <a:rPr lang="fr-FR" sz="1800" kern="1200" dirty="0"/>
            <a:t>- Toutes les catégories d’âge sont représentées</a:t>
          </a:r>
        </a:p>
      </dsp:txBody>
      <dsp:txXfrm rot="10800000">
        <a:off x="2660334" y="1330796"/>
        <a:ext cx="8430020" cy="1004574"/>
      </dsp:txXfrm>
    </dsp:sp>
    <dsp:sp modelId="{CA05D778-46D3-49DB-8643-48788BDD2BE8}">
      <dsp:nvSpPr>
        <dsp:cNvPr id="0" name=""/>
        <dsp:cNvSpPr/>
      </dsp:nvSpPr>
      <dsp:spPr>
        <a:xfrm>
          <a:off x="1935465" y="1256146"/>
          <a:ext cx="1004574" cy="100457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37752" y="2511864"/>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75.4% de Belges</a:t>
          </a:r>
          <a:br>
            <a:rPr lang="fr-FR" sz="2100" kern="1200" dirty="0"/>
          </a:br>
          <a:r>
            <a:rPr lang="fr-FR" sz="2100" kern="1200" dirty="0"/>
            <a:t>3.7% citoyen UE</a:t>
          </a:r>
          <a:br>
            <a:rPr lang="fr-FR" sz="2100" kern="1200" dirty="0"/>
          </a:br>
          <a:r>
            <a:rPr lang="fr-FR" sz="2100" kern="1200" dirty="0"/>
            <a:t>17.9% citoyen hors-UE</a:t>
          </a:r>
          <a:endParaRPr lang="fr-BE" sz="2100" kern="1200" dirty="0"/>
        </a:p>
      </dsp:txBody>
      <dsp:txXfrm rot="10800000">
        <a:off x="2688895" y="2511864"/>
        <a:ext cx="8430020" cy="1004574"/>
      </dsp:txXfrm>
    </dsp:sp>
    <dsp:sp modelId="{F3A6868D-F5F2-4A1E-8156-52B0838B1E85}">
      <dsp:nvSpPr>
        <dsp:cNvPr id="0" name=""/>
        <dsp:cNvSpPr/>
      </dsp:nvSpPr>
      <dsp:spPr>
        <a:xfrm>
          <a:off x="1935465" y="2511864"/>
          <a:ext cx="1004574" cy="100457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65397" y="386"/>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10.4% n’ont aucun revenu</a:t>
          </a:r>
          <a:endParaRPr lang="fr-BE" sz="4100" kern="1200" dirty="0"/>
        </a:p>
      </dsp:txBody>
      <dsp:txXfrm rot="10800000">
        <a:off x="2816896" y="386"/>
        <a:ext cx="8040994" cy="1405996"/>
      </dsp:txXfrm>
    </dsp:sp>
    <dsp:sp modelId="{88A9EE5A-A3CB-40D0-A49E-62F2A1D09B67}">
      <dsp:nvSpPr>
        <dsp:cNvPr id="0" name=""/>
        <dsp:cNvSpPr/>
      </dsp:nvSpPr>
      <dsp:spPr>
        <a:xfrm>
          <a:off x="1762399" y="386"/>
          <a:ext cx="1405996" cy="14059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65397" y="1757881"/>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76.9% ont un revenu de remplacement</a:t>
          </a:r>
          <a:endParaRPr lang="fr-BE" sz="4100" kern="1200" dirty="0"/>
        </a:p>
      </dsp:txBody>
      <dsp:txXfrm rot="10800000">
        <a:off x="2816896" y="1757881"/>
        <a:ext cx="8040994" cy="1405996"/>
      </dsp:txXfrm>
    </dsp:sp>
    <dsp:sp modelId="{F3A6868D-F5F2-4A1E-8156-52B0838B1E85}">
      <dsp:nvSpPr>
        <dsp:cNvPr id="0" name=""/>
        <dsp:cNvSpPr/>
      </dsp:nvSpPr>
      <dsp:spPr>
        <a:xfrm>
          <a:off x="1762399" y="1757881"/>
          <a:ext cx="1405996" cy="1405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CE97B-C7DD-4B6A-AE0B-A2188CC5ED7E}">
      <dsp:nvSpPr>
        <dsp:cNvPr id="0" name=""/>
        <dsp:cNvSpPr/>
      </dsp:nvSpPr>
      <dsp:spPr>
        <a:xfrm>
          <a:off x="3769" y="512420"/>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dirty="0"/>
            <a:t>Chaumont-Gistoux</a:t>
          </a:r>
        </a:p>
      </dsp:txBody>
      <dsp:txXfrm>
        <a:off x="3769" y="512420"/>
        <a:ext cx="2041125" cy="1224675"/>
      </dsp:txXfrm>
    </dsp:sp>
    <dsp:sp modelId="{F3EC9DFB-2E50-4F39-BFC8-7B54A9CAEF0E}">
      <dsp:nvSpPr>
        <dsp:cNvPr id="0" name=""/>
        <dsp:cNvSpPr/>
      </dsp:nvSpPr>
      <dsp:spPr>
        <a:xfrm>
          <a:off x="2249007" y="512420"/>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Grez-Doiceaux</a:t>
          </a:r>
        </a:p>
      </dsp:txBody>
      <dsp:txXfrm>
        <a:off x="2249007" y="512420"/>
        <a:ext cx="2041125" cy="1224675"/>
      </dsp:txXfrm>
    </dsp:sp>
    <dsp:sp modelId="{23A1A941-105E-480E-8C37-30A462C4CFDB}">
      <dsp:nvSpPr>
        <dsp:cNvPr id="0" name=""/>
        <dsp:cNvSpPr/>
      </dsp:nvSpPr>
      <dsp:spPr>
        <a:xfrm>
          <a:off x="4494244" y="512420"/>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Jodoigne</a:t>
          </a:r>
        </a:p>
      </dsp:txBody>
      <dsp:txXfrm>
        <a:off x="4494244" y="512420"/>
        <a:ext cx="2041125" cy="1224675"/>
      </dsp:txXfrm>
    </dsp:sp>
    <dsp:sp modelId="{16B9A459-294C-420B-BA70-D7FD5F38F1D0}">
      <dsp:nvSpPr>
        <dsp:cNvPr id="0" name=""/>
        <dsp:cNvSpPr/>
      </dsp:nvSpPr>
      <dsp:spPr>
        <a:xfrm>
          <a:off x="6739482" y="512420"/>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Nivelles</a:t>
          </a:r>
        </a:p>
      </dsp:txBody>
      <dsp:txXfrm>
        <a:off x="6739482" y="512420"/>
        <a:ext cx="2041125" cy="1224675"/>
      </dsp:txXfrm>
    </dsp:sp>
    <dsp:sp modelId="{EB4BC7D0-0BA0-4423-852A-D72C73E11CD4}">
      <dsp:nvSpPr>
        <dsp:cNvPr id="0" name=""/>
        <dsp:cNvSpPr/>
      </dsp:nvSpPr>
      <dsp:spPr>
        <a:xfrm>
          <a:off x="8984720" y="512420"/>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Ottignies-Louvain-la-Neuve</a:t>
          </a:r>
        </a:p>
      </dsp:txBody>
      <dsp:txXfrm>
        <a:off x="8984720" y="512420"/>
        <a:ext cx="2041125" cy="1224675"/>
      </dsp:txXfrm>
    </dsp:sp>
    <dsp:sp modelId="{AFAFFDA6-CD35-40FD-9C10-85A966C0B722}">
      <dsp:nvSpPr>
        <dsp:cNvPr id="0" name=""/>
        <dsp:cNvSpPr/>
      </dsp:nvSpPr>
      <dsp:spPr>
        <a:xfrm>
          <a:off x="1126388" y="1941207"/>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Rebecq</a:t>
          </a:r>
        </a:p>
      </dsp:txBody>
      <dsp:txXfrm>
        <a:off x="1126388" y="1941207"/>
        <a:ext cx="2041125" cy="1224675"/>
      </dsp:txXfrm>
    </dsp:sp>
    <dsp:sp modelId="{B662ECE0-E77E-4814-A152-AFC8ACF59209}">
      <dsp:nvSpPr>
        <dsp:cNvPr id="0" name=""/>
        <dsp:cNvSpPr/>
      </dsp:nvSpPr>
      <dsp:spPr>
        <a:xfrm>
          <a:off x="3371626" y="1941207"/>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Tubize</a:t>
          </a:r>
        </a:p>
      </dsp:txBody>
      <dsp:txXfrm>
        <a:off x="3371626" y="1941207"/>
        <a:ext cx="2041125" cy="1224675"/>
      </dsp:txXfrm>
    </dsp:sp>
    <dsp:sp modelId="{3C84A589-D78C-4AA1-9887-5F47F366F7D8}">
      <dsp:nvSpPr>
        <dsp:cNvPr id="0" name=""/>
        <dsp:cNvSpPr/>
      </dsp:nvSpPr>
      <dsp:spPr>
        <a:xfrm>
          <a:off x="5616863" y="1941207"/>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Walhain</a:t>
          </a:r>
        </a:p>
      </dsp:txBody>
      <dsp:txXfrm>
        <a:off x="5616863" y="1941207"/>
        <a:ext cx="2041125" cy="1224675"/>
      </dsp:txXfrm>
    </dsp:sp>
    <dsp:sp modelId="{ED5F86B2-4F5F-4533-AEA0-4B88D4761ACD}">
      <dsp:nvSpPr>
        <dsp:cNvPr id="0" name=""/>
        <dsp:cNvSpPr/>
      </dsp:nvSpPr>
      <dsp:spPr>
        <a:xfrm>
          <a:off x="7862101" y="1941207"/>
          <a:ext cx="2041125" cy="12246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a:t>Wavre</a:t>
          </a:r>
        </a:p>
      </dsp:txBody>
      <dsp:txXfrm>
        <a:off x="7862101" y="1941207"/>
        <a:ext cx="2041125" cy="122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1F06A-7584-4D2A-991C-22EB19E51F25}">
      <dsp:nvSpPr>
        <dsp:cNvPr id="0" name=""/>
        <dsp:cNvSpPr/>
      </dsp:nvSpPr>
      <dsp:spPr>
        <a:xfrm>
          <a:off x="7091980" y="1839119"/>
          <a:ext cx="630802" cy="1356224"/>
        </a:xfrm>
        <a:custGeom>
          <a:avLst/>
          <a:gdLst/>
          <a:ahLst/>
          <a:cxnLst/>
          <a:rect l="0" t="0" r="0" b="0"/>
          <a:pathLst>
            <a:path>
              <a:moveTo>
                <a:pt x="0" y="0"/>
              </a:moveTo>
              <a:lnTo>
                <a:pt x="315401" y="0"/>
              </a:lnTo>
              <a:lnTo>
                <a:pt x="315401" y="1356224"/>
              </a:lnTo>
              <a:lnTo>
                <a:pt x="630802" y="1356224"/>
              </a:lnTo>
            </a:path>
          </a:pathLst>
        </a:custGeom>
        <a:noFill/>
        <a:ln w="2222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FEE21-76E9-4CE8-85A2-B460C6814941}">
      <dsp:nvSpPr>
        <dsp:cNvPr id="0" name=""/>
        <dsp:cNvSpPr/>
      </dsp:nvSpPr>
      <dsp:spPr>
        <a:xfrm>
          <a:off x="7091980" y="1793399"/>
          <a:ext cx="630802" cy="91440"/>
        </a:xfrm>
        <a:custGeom>
          <a:avLst/>
          <a:gdLst/>
          <a:ahLst/>
          <a:cxnLst/>
          <a:rect l="0" t="0" r="0" b="0"/>
          <a:pathLst>
            <a:path>
              <a:moveTo>
                <a:pt x="0" y="45720"/>
              </a:moveTo>
              <a:lnTo>
                <a:pt x="630802" y="45720"/>
              </a:lnTo>
            </a:path>
          </a:pathLst>
        </a:custGeom>
        <a:noFill/>
        <a:ln w="2222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4ABC8-E5F9-41D0-A64A-B1F399CDC4C0}">
      <dsp:nvSpPr>
        <dsp:cNvPr id="0" name=""/>
        <dsp:cNvSpPr/>
      </dsp:nvSpPr>
      <dsp:spPr>
        <a:xfrm>
          <a:off x="7091980" y="482894"/>
          <a:ext cx="630802" cy="1356224"/>
        </a:xfrm>
        <a:custGeom>
          <a:avLst/>
          <a:gdLst/>
          <a:ahLst/>
          <a:cxnLst/>
          <a:rect l="0" t="0" r="0" b="0"/>
          <a:pathLst>
            <a:path>
              <a:moveTo>
                <a:pt x="0" y="1356224"/>
              </a:moveTo>
              <a:lnTo>
                <a:pt x="315401" y="1356224"/>
              </a:lnTo>
              <a:lnTo>
                <a:pt x="315401" y="0"/>
              </a:lnTo>
              <a:lnTo>
                <a:pt x="630802" y="0"/>
              </a:lnTo>
            </a:path>
          </a:pathLst>
        </a:custGeom>
        <a:noFill/>
        <a:ln w="2222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5F5803-BB72-4421-81FC-E2006F9669CB}">
      <dsp:nvSpPr>
        <dsp:cNvPr id="0" name=""/>
        <dsp:cNvSpPr/>
      </dsp:nvSpPr>
      <dsp:spPr>
        <a:xfrm>
          <a:off x="3307167" y="1161006"/>
          <a:ext cx="630802" cy="678112"/>
        </a:xfrm>
        <a:custGeom>
          <a:avLst/>
          <a:gdLst/>
          <a:ahLst/>
          <a:cxnLst/>
          <a:rect l="0" t="0" r="0" b="0"/>
          <a:pathLst>
            <a:path>
              <a:moveTo>
                <a:pt x="0" y="0"/>
              </a:moveTo>
              <a:lnTo>
                <a:pt x="315401" y="0"/>
              </a:lnTo>
              <a:lnTo>
                <a:pt x="315401" y="678112"/>
              </a:lnTo>
              <a:lnTo>
                <a:pt x="630802" y="678112"/>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2A2F62-7B99-4240-A08F-0EC9CCC6E9FE}">
      <dsp:nvSpPr>
        <dsp:cNvPr id="0" name=""/>
        <dsp:cNvSpPr/>
      </dsp:nvSpPr>
      <dsp:spPr>
        <a:xfrm>
          <a:off x="3307167" y="482894"/>
          <a:ext cx="630802" cy="678112"/>
        </a:xfrm>
        <a:custGeom>
          <a:avLst/>
          <a:gdLst/>
          <a:ahLst/>
          <a:cxnLst/>
          <a:rect l="0" t="0" r="0" b="0"/>
          <a:pathLst>
            <a:path>
              <a:moveTo>
                <a:pt x="0" y="678112"/>
              </a:moveTo>
              <a:lnTo>
                <a:pt x="315401" y="678112"/>
              </a:lnTo>
              <a:lnTo>
                <a:pt x="315401" y="0"/>
              </a:lnTo>
              <a:lnTo>
                <a:pt x="630802" y="0"/>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E9613-55D6-4F4F-8471-51613F65EE71}">
      <dsp:nvSpPr>
        <dsp:cNvPr id="0" name=""/>
        <dsp:cNvSpPr/>
      </dsp:nvSpPr>
      <dsp:spPr>
        <a:xfrm>
          <a:off x="153156" y="680019"/>
          <a:ext cx="3154010" cy="961973"/>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828 questionnaires récoltés</a:t>
          </a:r>
          <a:endParaRPr lang="fr-BE" sz="2700" kern="1200" dirty="0"/>
        </a:p>
      </dsp:txBody>
      <dsp:txXfrm>
        <a:off x="153156" y="680019"/>
        <a:ext cx="3154010" cy="961973"/>
      </dsp:txXfrm>
    </dsp:sp>
    <dsp:sp modelId="{8EB34D78-66CD-449C-A0C4-66993D36C30C}">
      <dsp:nvSpPr>
        <dsp:cNvPr id="0" name=""/>
        <dsp:cNvSpPr/>
      </dsp:nvSpPr>
      <dsp:spPr>
        <a:xfrm>
          <a:off x="3937969" y="1907"/>
          <a:ext cx="3154010" cy="961973"/>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694 valides</a:t>
          </a:r>
          <a:endParaRPr lang="fr-BE" sz="2700" kern="1200" dirty="0"/>
        </a:p>
      </dsp:txBody>
      <dsp:txXfrm>
        <a:off x="3937969" y="1907"/>
        <a:ext cx="3154010" cy="961973"/>
      </dsp:txXfrm>
    </dsp:sp>
    <dsp:sp modelId="{7D37C5A9-4727-4310-A5D7-DAB931703EB5}">
      <dsp:nvSpPr>
        <dsp:cNvPr id="0" name=""/>
        <dsp:cNvSpPr/>
      </dsp:nvSpPr>
      <dsp:spPr>
        <a:xfrm>
          <a:off x="3937969" y="1358132"/>
          <a:ext cx="3154010" cy="961973"/>
        </a:xfrm>
        <a:prstGeom prst="rect">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134 rejetés</a:t>
          </a:r>
          <a:endParaRPr lang="fr-BE" sz="2700" kern="1200" dirty="0"/>
        </a:p>
      </dsp:txBody>
      <dsp:txXfrm>
        <a:off x="3937969" y="1358132"/>
        <a:ext cx="3154010" cy="961973"/>
      </dsp:txXfrm>
    </dsp:sp>
    <dsp:sp modelId="{B2EAAEA4-D282-4049-9261-39E754DCDE73}">
      <dsp:nvSpPr>
        <dsp:cNvPr id="0" name=""/>
        <dsp:cNvSpPr/>
      </dsp:nvSpPr>
      <dsp:spPr>
        <a:xfrm>
          <a:off x="7722782" y="1907"/>
          <a:ext cx="3154010" cy="961973"/>
        </a:xfrm>
        <a:prstGeom prst="rect">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90 - Doublons</a:t>
          </a:r>
          <a:endParaRPr lang="fr-BE" sz="2700" kern="1200" dirty="0"/>
        </a:p>
      </dsp:txBody>
      <dsp:txXfrm>
        <a:off x="7722782" y="1907"/>
        <a:ext cx="3154010" cy="961973"/>
      </dsp:txXfrm>
    </dsp:sp>
    <dsp:sp modelId="{DA6934EF-9936-48CC-A5F9-EE627CFFC20F}">
      <dsp:nvSpPr>
        <dsp:cNvPr id="0" name=""/>
        <dsp:cNvSpPr/>
      </dsp:nvSpPr>
      <dsp:spPr>
        <a:xfrm>
          <a:off x="7722782" y="1358132"/>
          <a:ext cx="3154010" cy="961973"/>
        </a:xfrm>
        <a:prstGeom prst="rect">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19 - Pas d’information logement valide</a:t>
          </a:r>
          <a:endParaRPr lang="fr-BE" sz="2700" kern="1200" dirty="0"/>
        </a:p>
      </dsp:txBody>
      <dsp:txXfrm>
        <a:off x="7722782" y="1358132"/>
        <a:ext cx="3154010" cy="961973"/>
      </dsp:txXfrm>
    </dsp:sp>
    <dsp:sp modelId="{7407CBF3-9F4A-4C65-B530-24C343BE47A8}">
      <dsp:nvSpPr>
        <dsp:cNvPr id="0" name=""/>
        <dsp:cNvSpPr/>
      </dsp:nvSpPr>
      <dsp:spPr>
        <a:xfrm>
          <a:off x="7722782" y="2714357"/>
          <a:ext cx="3154010" cy="961973"/>
        </a:xfrm>
        <a:prstGeom prst="rect">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FR" sz="2700" kern="1200" dirty="0"/>
            <a:t>25 – Pas ETHOS</a:t>
          </a:r>
          <a:endParaRPr lang="fr-BE" sz="2700" kern="1200" dirty="0"/>
        </a:p>
      </dsp:txBody>
      <dsp:txXfrm>
        <a:off x="7722782" y="2714357"/>
        <a:ext cx="3154010" cy="961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06B8-79F9-4A4F-AA6F-E4460C943ECD}">
      <dsp:nvSpPr>
        <dsp:cNvPr id="0" name=""/>
        <dsp:cNvSpPr/>
      </dsp:nvSpPr>
      <dsp:spPr>
        <a:xfrm>
          <a:off x="5651700" y="1584"/>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39.8% </a:t>
          </a:r>
          <a:r>
            <a:rPr lang="fr-FR" sz="2000" kern="1200" dirty="0"/>
            <a:t>(247 personnes)</a:t>
          </a:r>
          <a:endParaRPr lang="fr-BE" sz="2900" kern="1200" dirty="0"/>
        </a:p>
      </dsp:txBody>
      <dsp:txXfrm>
        <a:off x="5651700" y="71897"/>
        <a:ext cx="5423663" cy="421875"/>
      </dsp:txXfrm>
    </dsp:sp>
    <dsp:sp modelId="{62EF34F0-8570-4350-8DFA-120A2BBA383F}">
      <dsp:nvSpPr>
        <dsp:cNvPr id="0" name=""/>
        <dsp:cNvSpPr/>
      </dsp:nvSpPr>
      <dsp:spPr>
        <a:xfrm>
          <a:off x="534" y="0"/>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t>Femmes</a:t>
          </a:r>
          <a:endParaRPr lang="fr-BE" sz="1800" kern="1200" dirty="0"/>
        </a:p>
      </dsp:txBody>
      <dsp:txXfrm>
        <a:off x="27993" y="27459"/>
        <a:ext cx="5596247" cy="507582"/>
      </dsp:txXfrm>
    </dsp:sp>
    <dsp:sp modelId="{36F6D6F4-0A44-4B60-85E6-F3865A2CB02C}">
      <dsp:nvSpPr>
        <dsp:cNvPr id="0" name=""/>
        <dsp:cNvSpPr/>
      </dsp:nvSpPr>
      <dsp:spPr>
        <a:xfrm>
          <a:off x="5651700" y="620334"/>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20.5% </a:t>
          </a:r>
          <a:r>
            <a:rPr lang="fr-FR" sz="2000" kern="1200" dirty="0"/>
            <a:t>(127 personnes)</a:t>
          </a:r>
          <a:endParaRPr lang="fr-BE" sz="2000" kern="1200" dirty="0"/>
        </a:p>
      </dsp:txBody>
      <dsp:txXfrm>
        <a:off x="5651700" y="690647"/>
        <a:ext cx="5423663" cy="421875"/>
      </dsp:txXfrm>
    </dsp:sp>
    <dsp:sp modelId="{DAE4C8EF-9A4C-4F0E-8F6D-C4C6F736A494}">
      <dsp:nvSpPr>
        <dsp:cNvPr id="0" name=""/>
        <dsp:cNvSpPr/>
      </dsp:nvSpPr>
      <dsp:spPr>
        <a:xfrm>
          <a:off x="534" y="620334"/>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Jeunes adultes</a:t>
          </a:r>
          <a:endParaRPr lang="fr-BE" sz="2800" kern="1200" dirty="0"/>
        </a:p>
      </dsp:txBody>
      <dsp:txXfrm>
        <a:off x="27993" y="647793"/>
        <a:ext cx="5596247" cy="507582"/>
      </dsp:txXfrm>
    </dsp:sp>
    <dsp:sp modelId="{B6C53E86-CCE5-46C9-A881-33A310320962}">
      <dsp:nvSpPr>
        <dsp:cNvPr id="0" name=""/>
        <dsp:cNvSpPr/>
      </dsp:nvSpPr>
      <dsp:spPr>
        <a:xfrm>
          <a:off x="5651700" y="1239085"/>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20.9% </a:t>
          </a:r>
          <a:r>
            <a:rPr lang="fr-FR" sz="1800" kern="1200" dirty="0"/>
            <a:t>(130 personnes)</a:t>
          </a:r>
          <a:endParaRPr lang="fr-BE" sz="2900" kern="1200" dirty="0"/>
        </a:p>
      </dsp:txBody>
      <dsp:txXfrm>
        <a:off x="5651700" y="1309398"/>
        <a:ext cx="5423663" cy="421875"/>
      </dsp:txXfrm>
    </dsp:sp>
    <dsp:sp modelId="{4434E51C-9B08-4156-8743-70BB72BE01B0}">
      <dsp:nvSpPr>
        <dsp:cNvPr id="0" name=""/>
        <dsp:cNvSpPr/>
      </dsp:nvSpPr>
      <dsp:spPr>
        <a:xfrm>
          <a:off x="534" y="1239085"/>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Problèmes psychiques/psychiatriques</a:t>
          </a:r>
          <a:endParaRPr lang="fr-BE" sz="2800" kern="1200" dirty="0"/>
        </a:p>
      </dsp:txBody>
      <dsp:txXfrm>
        <a:off x="27993" y="1266544"/>
        <a:ext cx="5596247" cy="507582"/>
      </dsp:txXfrm>
    </dsp:sp>
    <dsp:sp modelId="{F855FE1C-8C29-40AB-A9A1-B00A6A17609F}">
      <dsp:nvSpPr>
        <dsp:cNvPr id="0" name=""/>
        <dsp:cNvSpPr/>
      </dsp:nvSpPr>
      <dsp:spPr>
        <a:xfrm>
          <a:off x="5651700" y="1857835"/>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10.1% </a:t>
          </a:r>
          <a:r>
            <a:rPr lang="fr-FR" sz="1800" kern="1200" dirty="0"/>
            <a:t>(63 personnes)</a:t>
          </a:r>
          <a:endParaRPr lang="fr-BE" sz="2900" kern="1200" dirty="0"/>
        </a:p>
      </dsp:txBody>
      <dsp:txXfrm>
        <a:off x="5651700" y="1928148"/>
        <a:ext cx="5423663" cy="421875"/>
      </dsp:txXfrm>
    </dsp:sp>
    <dsp:sp modelId="{BDB735F8-1D74-480B-B4CF-43EB4491748C}">
      <dsp:nvSpPr>
        <dsp:cNvPr id="0" name=""/>
        <dsp:cNvSpPr/>
      </dsp:nvSpPr>
      <dsp:spPr>
        <a:xfrm>
          <a:off x="534" y="1857835"/>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Groupe cible </a:t>
          </a:r>
          <a:r>
            <a:rPr lang="fr-FR" sz="2800" kern="1200" dirty="0" err="1"/>
            <a:t>Housing</a:t>
          </a:r>
          <a:r>
            <a:rPr lang="fr-FR" sz="2800" kern="1200" dirty="0"/>
            <a:t> First</a:t>
          </a:r>
          <a:endParaRPr lang="fr-BE" sz="2800" kern="1200" dirty="0"/>
        </a:p>
      </dsp:txBody>
      <dsp:txXfrm>
        <a:off x="27993" y="1885294"/>
        <a:ext cx="5596247" cy="507582"/>
      </dsp:txXfrm>
    </dsp:sp>
    <dsp:sp modelId="{4EA51BF6-BFE1-4EF7-BE72-AA9B9B45AEB1}">
      <dsp:nvSpPr>
        <dsp:cNvPr id="0" name=""/>
        <dsp:cNvSpPr/>
      </dsp:nvSpPr>
      <dsp:spPr>
        <a:xfrm>
          <a:off x="5651700" y="2476586"/>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15.0% </a:t>
          </a:r>
          <a:r>
            <a:rPr lang="fr-FR" sz="2000" kern="1200" dirty="0"/>
            <a:t>(93 personnes)</a:t>
          </a:r>
          <a:endParaRPr lang="fr-BE" sz="2900" kern="1200" dirty="0"/>
        </a:p>
      </dsp:txBody>
      <dsp:txXfrm>
        <a:off x="5651700" y="2546899"/>
        <a:ext cx="5423663" cy="421875"/>
      </dsp:txXfrm>
    </dsp:sp>
    <dsp:sp modelId="{B49447AB-26AB-4121-A6D9-62212C0D9ED7}">
      <dsp:nvSpPr>
        <dsp:cNvPr id="0" name=""/>
        <dsp:cNvSpPr/>
      </dsp:nvSpPr>
      <dsp:spPr>
        <a:xfrm>
          <a:off x="534" y="2476586"/>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Personnes sans revenu</a:t>
          </a:r>
          <a:endParaRPr lang="fr-BE" sz="2800" kern="1200" dirty="0"/>
        </a:p>
      </dsp:txBody>
      <dsp:txXfrm>
        <a:off x="27993" y="2504045"/>
        <a:ext cx="5596247" cy="507582"/>
      </dsp:txXfrm>
    </dsp:sp>
    <dsp:sp modelId="{DF109915-B14E-4644-AD43-94B9C9849B41}">
      <dsp:nvSpPr>
        <dsp:cNvPr id="0" name=""/>
        <dsp:cNvSpPr/>
      </dsp:nvSpPr>
      <dsp:spPr>
        <a:xfrm>
          <a:off x="5651700" y="3095336"/>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19.0% </a:t>
          </a:r>
          <a:r>
            <a:rPr lang="fr-FR" sz="2000" kern="1200" dirty="0"/>
            <a:t>(118 personnes)</a:t>
          </a:r>
          <a:endParaRPr lang="fr-BE" sz="2900" kern="1200" dirty="0"/>
        </a:p>
      </dsp:txBody>
      <dsp:txXfrm>
        <a:off x="5651700" y="3165649"/>
        <a:ext cx="5423663" cy="421875"/>
      </dsp:txXfrm>
    </dsp:sp>
    <dsp:sp modelId="{BF01DFFF-6A92-46B9-8D38-8ADA50399878}">
      <dsp:nvSpPr>
        <dsp:cNvPr id="0" name=""/>
        <dsp:cNvSpPr/>
      </dsp:nvSpPr>
      <dsp:spPr>
        <a:xfrm>
          <a:off x="534" y="3095336"/>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Pas de dossier CPAS</a:t>
          </a:r>
          <a:endParaRPr lang="fr-BE" sz="2800" kern="1200" dirty="0"/>
        </a:p>
      </dsp:txBody>
      <dsp:txXfrm>
        <a:off x="27993" y="3122795"/>
        <a:ext cx="5596247" cy="507582"/>
      </dsp:txXfrm>
    </dsp:sp>
    <dsp:sp modelId="{15DF7CB7-81EE-422E-86C3-C2C07014F448}">
      <dsp:nvSpPr>
        <dsp:cNvPr id="0" name=""/>
        <dsp:cNvSpPr/>
      </dsp:nvSpPr>
      <dsp:spPr>
        <a:xfrm>
          <a:off x="5651700" y="3714086"/>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11.0% </a:t>
          </a:r>
          <a:r>
            <a:rPr lang="fr-FR" sz="2000" kern="1200" dirty="0"/>
            <a:t>(68 personnes)</a:t>
          </a:r>
          <a:endParaRPr lang="fr-BE" sz="2900" kern="1200" dirty="0"/>
        </a:p>
      </dsp:txBody>
      <dsp:txXfrm>
        <a:off x="5651700" y="3784399"/>
        <a:ext cx="5423663" cy="421875"/>
      </dsp:txXfrm>
    </dsp:sp>
    <dsp:sp modelId="{6714F520-E888-467A-B5FA-3EDB34B1555A}">
      <dsp:nvSpPr>
        <dsp:cNvPr id="0" name=""/>
        <dsp:cNvSpPr/>
      </dsp:nvSpPr>
      <dsp:spPr>
        <a:xfrm>
          <a:off x="534" y="3714086"/>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Sans-abrisme « bas seuil »</a:t>
          </a:r>
          <a:endParaRPr lang="fr-BE" sz="2800" kern="1200" dirty="0"/>
        </a:p>
      </dsp:txBody>
      <dsp:txXfrm>
        <a:off x="27993" y="3741545"/>
        <a:ext cx="5596247" cy="507582"/>
      </dsp:txXfrm>
    </dsp:sp>
    <dsp:sp modelId="{65E575B8-29A9-4FDB-9798-8D86435A003C}">
      <dsp:nvSpPr>
        <dsp:cNvPr id="0" name=""/>
        <dsp:cNvSpPr/>
      </dsp:nvSpPr>
      <dsp:spPr>
        <a:xfrm>
          <a:off x="5652226" y="4334421"/>
          <a:ext cx="5634600" cy="562500"/>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ctr" defTabSz="1289050">
            <a:lnSpc>
              <a:spcPct val="90000"/>
            </a:lnSpc>
            <a:spcBef>
              <a:spcPct val="0"/>
            </a:spcBef>
            <a:spcAft>
              <a:spcPct val="15000"/>
            </a:spcAft>
            <a:buNone/>
          </a:pPr>
          <a:r>
            <a:rPr lang="fr-FR" sz="2900" kern="1200" dirty="0"/>
            <a:t>35.6% </a:t>
          </a:r>
          <a:r>
            <a:rPr lang="fr-FR" sz="2000" kern="1200" dirty="0"/>
            <a:t>(221 personnes)</a:t>
          </a:r>
          <a:endParaRPr lang="fr-BE" sz="2900" kern="1200" dirty="0"/>
        </a:p>
      </dsp:txBody>
      <dsp:txXfrm>
        <a:off x="5652226" y="4404734"/>
        <a:ext cx="5423663" cy="421875"/>
      </dsp:txXfrm>
    </dsp:sp>
    <dsp:sp modelId="{9CC0C73C-641B-4AAA-8253-CE987D75FCC8}">
      <dsp:nvSpPr>
        <dsp:cNvPr id="0" name=""/>
        <dsp:cNvSpPr/>
      </dsp:nvSpPr>
      <dsp:spPr>
        <a:xfrm>
          <a:off x="534" y="4332837"/>
          <a:ext cx="5651165" cy="562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t>Séjour chez des amis, de la famille ou des tiers</a:t>
          </a:r>
          <a:endParaRPr lang="fr-BE" sz="2000" kern="1200" dirty="0"/>
        </a:p>
      </dsp:txBody>
      <dsp:txXfrm>
        <a:off x="27993" y="4360296"/>
        <a:ext cx="5596247" cy="507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65397" y="386"/>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10490" rIns="206248" bIns="110490" numCol="1" spcCol="1270" anchor="ctr" anchorCtr="0">
          <a:noAutofit/>
        </a:bodyPr>
        <a:lstStyle/>
        <a:p>
          <a:pPr marL="0" lvl="0" indent="0" algn="ctr" defTabSz="1289050">
            <a:lnSpc>
              <a:spcPct val="90000"/>
            </a:lnSpc>
            <a:spcBef>
              <a:spcPct val="0"/>
            </a:spcBef>
            <a:spcAft>
              <a:spcPct val="35000"/>
            </a:spcAft>
            <a:buNone/>
          </a:pPr>
          <a:r>
            <a:rPr lang="fr-FR" sz="2900" kern="1200"/>
            <a:t>Répartition H/F similaire (60%-40%)</a:t>
          </a:r>
          <a:endParaRPr lang="fr-BE" sz="2900" kern="1200"/>
        </a:p>
      </dsp:txBody>
      <dsp:txXfrm rot="10800000">
        <a:off x="2816896" y="386"/>
        <a:ext cx="8040994" cy="1405996"/>
      </dsp:txXfrm>
    </dsp:sp>
    <dsp:sp modelId="{88A9EE5A-A3CB-40D0-A49E-62F2A1D09B67}">
      <dsp:nvSpPr>
        <dsp:cNvPr id="0" name=""/>
        <dsp:cNvSpPr/>
      </dsp:nvSpPr>
      <dsp:spPr>
        <a:xfrm>
          <a:off x="1762399" y="386"/>
          <a:ext cx="1405996" cy="14059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65397" y="1757881"/>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10490" rIns="206248" bIns="110490" numCol="1" spcCol="1270" anchor="ctr" anchorCtr="0">
          <a:noAutofit/>
        </a:bodyPr>
        <a:lstStyle/>
        <a:p>
          <a:pPr marL="0" lvl="0" indent="0" algn="ctr" defTabSz="1289050">
            <a:lnSpc>
              <a:spcPct val="90000"/>
            </a:lnSpc>
            <a:spcBef>
              <a:spcPct val="0"/>
            </a:spcBef>
            <a:spcAft>
              <a:spcPct val="35000"/>
            </a:spcAft>
            <a:buNone/>
          </a:pPr>
          <a:r>
            <a:rPr lang="fr-FR" sz="2900" kern="1200"/>
            <a:t>57.5% de Belges</a:t>
          </a:r>
          <a:br>
            <a:rPr lang="fr-FR" sz="2900" kern="1200"/>
          </a:br>
          <a:r>
            <a:rPr lang="fr-FR" sz="2900" kern="1200"/>
            <a:t>3.1% citoyen UE</a:t>
          </a:r>
          <a:br>
            <a:rPr lang="fr-FR" sz="2900" kern="1200"/>
          </a:br>
          <a:r>
            <a:rPr lang="fr-FR" sz="2900" kern="1200"/>
            <a:t>39.4% citoyen hors-UE</a:t>
          </a:r>
          <a:endParaRPr lang="fr-BE" sz="2900" kern="1200"/>
        </a:p>
      </dsp:txBody>
      <dsp:txXfrm rot="10800000">
        <a:off x="2816896" y="1757881"/>
        <a:ext cx="8040994" cy="1405996"/>
      </dsp:txXfrm>
    </dsp:sp>
    <dsp:sp modelId="{F3A6868D-F5F2-4A1E-8156-52B0838B1E85}">
      <dsp:nvSpPr>
        <dsp:cNvPr id="0" name=""/>
        <dsp:cNvSpPr/>
      </dsp:nvSpPr>
      <dsp:spPr>
        <a:xfrm>
          <a:off x="1762399" y="1757881"/>
          <a:ext cx="1405996" cy="1405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65397" y="386"/>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35,4% des jeunes adultes n’ont aucun revenu</a:t>
          </a:r>
          <a:endParaRPr lang="fr-BE" sz="4100" kern="1200" dirty="0"/>
        </a:p>
      </dsp:txBody>
      <dsp:txXfrm rot="10800000">
        <a:off x="2816896" y="386"/>
        <a:ext cx="8040994" cy="1405996"/>
      </dsp:txXfrm>
    </dsp:sp>
    <dsp:sp modelId="{88A9EE5A-A3CB-40D0-A49E-62F2A1D09B67}">
      <dsp:nvSpPr>
        <dsp:cNvPr id="0" name=""/>
        <dsp:cNvSpPr/>
      </dsp:nvSpPr>
      <dsp:spPr>
        <a:xfrm>
          <a:off x="1762399" y="386"/>
          <a:ext cx="1405996" cy="14059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65397" y="1757881"/>
          <a:ext cx="8392493" cy="1405996"/>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05"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58,3% des jeunes adultes ont un revenu de remplacement</a:t>
          </a:r>
          <a:endParaRPr lang="fr-BE" sz="4100" kern="1200" dirty="0"/>
        </a:p>
      </dsp:txBody>
      <dsp:txXfrm rot="10800000">
        <a:off x="2816896" y="1757881"/>
        <a:ext cx="8040994" cy="1405996"/>
      </dsp:txXfrm>
    </dsp:sp>
    <dsp:sp modelId="{F3A6868D-F5F2-4A1E-8156-52B0838B1E85}">
      <dsp:nvSpPr>
        <dsp:cNvPr id="0" name=""/>
        <dsp:cNvSpPr/>
      </dsp:nvSpPr>
      <dsp:spPr>
        <a:xfrm>
          <a:off x="1762399" y="1757881"/>
          <a:ext cx="1405996" cy="1405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F3DEB-E62A-45AF-B4A2-10D50CFD605D}">
      <dsp:nvSpPr>
        <dsp:cNvPr id="0" name=""/>
        <dsp:cNvSpPr/>
      </dsp:nvSpPr>
      <dsp:spPr>
        <a:xfrm>
          <a:off x="1322" y="829733"/>
          <a:ext cx="5155848" cy="309350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i="1" kern="1200" dirty="0"/>
            <a:t>Personnes en instabilité de logement depuis moins d’un an</a:t>
          </a:r>
          <a:endParaRPr lang="fr-BE" sz="4100" kern="1200" dirty="0"/>
        </a:p>
      </dsp:txBody>
      <dsp:txXfrm>
        <a:off x="1322" y="829733"/>
        <a:ext cx="5155848" cy="3093508"/>
      </dsp:txXfrm>
    </dsp:sp>
    <dsp:sp modelId="{40C7EE0F-B3D4-4CC4-B3C0-9F76354E56D8}">
      <dsp:nvSpPr>
        <dsp:cNvPr id="0" name=""/>
        <dsp:cNvSpPr/>
      </dsp:nvSpPr>
      <dsp:spPr>
        <a:xfrm>
          <a:off x="5672754" y="829733"/>
          <a:ext cx="5155848" cy="309350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Cela concerne 308 personnes soit 49.6% des personnes dénombrées dans le BW</a:t>
          </a:r>
          <a:endParaRPr lang="fr-BE" sz="4100" kern="1200" dirty="0"/>
        </a:p>
      </dsp:txBody>
      <dsp:txXfrm>
        <a:off x="5672754" y="829733"/>
        <a:ext cx="5155848" cy="3093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2437752" y="429"/>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121920" rIns="227584"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Répartition H/F : 59,1% - 40,9%</a:t>
          </a:r>
          <a:endParaRPr lang="fr-BE" sz="3200" kern="1200" dirty="0"/>
        </a:p>
      </dsp:txBody>
      <dsp:txXfrm rot="10800000">
        <a:off x="2688895" y="429"/>
        <a:ext cx="8430020" cy="1004574"/>
      </dsp:txXfrm>
    </dsp:sp>
    <dsp:sp modelId="{88A9EE5A-A3CB-40D0-A49E-62F2A1D09B67}">
      <dsp:nvSpPr>
        <dsp:cNvPr id="0" name=""/>
        <dsp:cNvSpPr/>
      </dsp:nvSpPr>
      <dsp:spPr>
        <a:xfrm>
          <a:off x="1935465" y="429"/>
          <a:ext cx="1004574" cy="10045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52AE8-C4FB-4BDE-8A43-AAD12942B36E}">
      <dsp:nvSpPr>
        <dsp:cNvPr id="0" name=""/>
        <dsp:cNvSpPr/>
      </dsp:nvSpPr>
      <dsp:spPr>
        <a:xfrm rot="10800000">
          <a:off x="2409191" y="1330796"/>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a:t>- 26.3% des personnes sont des jeunes adultes</a:t>
          </a:r>
        </a:p>
        <a:p>
          <a:pPr marL="0" lvl="0" indent="0" algn="ctr" defTabSz="800100">
            <a:lnSpc>
              <a:spcPct val="90000"/>
            </a:lnSpc>
            <a:spcBef>
              <a:spcPct val="0"/>
            </a:spcBef>
            <a:spcAft>
              <a:spcPct val="35000"/>
            </a:spcAft>
            <a:buNone/>
          </a:pPr>
          <a:r>
            <a:rPr lang="fr-FR" sz="1800" kern="1200" dirty="0"/>
            <a:t>- 1/3 a moins de 30 ans</a:t>
          </a:r>
        </a:p>
        <a:p>
          <a:pPr marL="0" lvl="0" indent="0" algn="ctr" defTabSz="800100">
            <a:lnSpc>
              <a:spcPct val="90000"/>
            </a:lnSpc>
            <a:spcBef>
              <a:spcPct val="0"/>
            </a:spcBef>
            <a:spcAft>
              <a:spcPct val="35000"/>
            </a:spcAft>
            <a:buNone/>
          </a:pPr>
          <a:r>
            <a:rPr lang="fr-FR" sz="1800" kern="1200" dirty="0"/>
            <a:t>- Toutes les catégories d’âge sont représentées sauf 80+</a:t>
          </a:r>
        </a:p>
      </dsp:txBody>
      <dsp:txXfrm rot="10800000">
        <a:off x="2660334" y="1330796"/>
        <a:ext cx="8430020" cy="1004574"/>
      </dsp:txXfrm>
    </dsp:sp>
    <dsp:sp modelId="{CA05D778-46D3-49DB-8643-48788BDD2BE8}">
      <dsp:nvSpPr>
        <dsp:cNvPr id="0" name=""/>
        <dsp:cNvSpPr/>
      </dsp:nvSpPr>
      <dsp:spPr>
        <a:xfrm>
          <a:off x="1935465" y="1256146"/>
          <a:ext cx="1004574" cy="100457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C608-7DE8-4239-ABA4-CF5A0C6DAB8C}">
      <dsp:nvSpPr>
        <dsp:cNvPr id="0" name=""/>
        <dsp:cNvSpPr/>
      </dsp:nvSpPr>
      <dsp:spPr>
        <a:xfrm rot="10800000">
          <a:off x="2437752" y="2511864"/>
          <a:ext cx="8681163" cy="1004574"/>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989" tIns="80010" rIns="149352" bIns="80010" numCol="1" spcCol="1270" anchor="ctr" anchorCtr="0">
          <a:noAutofit/>
        </a:bodyPr>
        <a:lstStyle/>
        <a:p>
          <a:pPr marL="0" lvl="0" indent="0" algn="ctr" defTabSz="933450">
            <a:lnSpc>
              <a:spcPct val="90000"/>
            </a:lnSpc>
            <a:spcBef>
              <a:spcPct val="0"/>
            </a:spcBef>
            <a:spcAft>
              <a:spcPct val="35000"/>
            </a:spcAft>
            <a:buNone/>
          </a:pPr>
          <a:r>
            <a:rPr lang="fr-FR" sz="2100" kern="1200" dirty="0"/>
            <a:t>67,2% de Belges</a:t>
          </a:r>
          <a:br>
            <a:rPr lang="fr-FR" sz="2100" kern="1200" dirty="0"/>
          </a:br>
          <a:r>
            <a:rPr lang="fr-FR" sz="2100" kern="1200" dirty="0"/>
            <a:t>5,8% citoyen UE</a:t>
          </a:r>
          <a:br>
            <a:rPr lang="fr-FR" sz="2100" kern="1200" dirty="0"/>
          </a:br>
          <a:r>
            <a:rPr lang="fr-FR" sz="2100" kern="1200" dirty="0"/>
            <a:t>26,3% citoyen hors-UE</a:t>
          </a:r>
          <a:endParaRPr lang="fr-BE" sz="2100" kern="1200" dirty="0"/>
        </a:p>
      </dsp:txBody>
      <dsp:txXfrm rot="10800000">
        <a:off x="2688895" y="2511864"/>
        <a:ext cx="8430020" cy="1004574"/>
      </dsp:txXfrm>
    </dsp:sp>
    <dsp:sp modelId="{F3A6868D-F5F2-4A1E-8156-52B0838B1E85}">
      <dsp:nvSpPr>
        <dsp:cNvPr id="0" name=""/>
        <dsp:cNvSpPr/>
      </dsp:nvSpPr>
      <dsp:spPr>
        <a:xfrm>
          <a:off x="1935465" y="2511864"/>
          <a:ext cx="1004574" cy="100457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48A2-2601-4E63-9EFD-9D2B3DC44802}">
      <dsp:nvSpPr>
        <dsp:cNvPr id="0" name=""/>
        <dsp:cNvSpPr/>
      </dsp:nvSpPr>
      <dsp:spPr>
        <a:xfrm rot="10800000">
          <a:off x="3065825" y="0"/>
          <a:ext cx="8681163" cy="3516868"/>
        </a:xfrm>
        <a:prstGeom prst="homePlat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0841" tIns="91440" rIns="170688"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Parmi les 100 personnes qui n’ont pas la nationalité belge :</a:t>
          </a:r>
        </a:p>
        <a:p>
          <a:pPr marL="0" lvl="0" indent="0" algn="ctr" defTabSz="1066800">
            <a:lnSpc>
              <a:spcPct val="90000"/>
            </a:lnSpc>
            <a:spcBef>
              <a:spcPct val="0"/>
            </a:spcBef>
            <a:spcAft>
              <a:spcPct val="35000"/>
            </a:spcAft>
            <a:buNone/>
          </a:pPr>
          <a:r>
            <a:rPr lang="fr-FR" sz="2400" kern="1200" dirty="0"/>
            <a:t>- 40% ont un titre de séjour permanent</a:t>
          </a:r>
        </a:p>
        <a:p>
          <a:pPr marL="0" lvl="0" indent="0" algn="ctr" defTabSz="1066800">
            <a:lnSpc>
              <a:spcPct val="90000"/>
            </a:lnSpc>
            <a:spcBef>
              <a:spcPct val="0"/>
            </a:spcBef>
            <a:spcAft>
              <a:spcPct val="35000"/>
            </a:spcAft>
            <a:buNone/>
          </a:pPr>
          <a:r>
            <a:rPr lang="fr-FR" sz="2400" kern="1200" dirty="0"/>
            <a:t>- 19% ont un titre de séjour temporaire</a:t>
          </a:r>
        </a:p>
        <a:p>
          <a:pPr marL="0" lvl="0" indent="0" algn="ctr" defTabSz="1066800">
            <a:lnSpc>
              <a:spcPct val="90000"/>
            </a:lnSpc>
            <a:spcBef>
              <a:spcPct val="0"/>
            </a:spcBef>
            <a:spcAft>
              <a:spcPct val="35000"/>
            </a:spcAft>
            <a:buNone/>
          </a:pPr>
          <a:r>
            <a:rPr lang="fr-FR" sz="2400" kern="1200" dirty="0"/>
            <a:t>- 14% ont une procédure en cours</a:t>
          </a:r>
        </a:p>
        <a:p>
          <a:pPr marL="0" lvl="0" indent="0" algn="ctr" defTabSz="1066800">
            <a:lnSpc>
              <a:spcPct val="90000"/>
            </a:lnSpc>
            <a:spcBef>
              <a:spcPct val="0"/>
            </a:spcBef>
            <a:spcAft>
              <a:spcPct val="35000"/>
            </a:spcAft>
            <a:buNone/>
          </a:pPr>
          <a:r>
            <a:rPr lang="fr-FR" sz="2400" kern="1200" dirty="0"/>
            <a:t>- 14% n’ont pas de document de séjour valide</a:t>
          </a:r>
          <a:endParaRPr lang="fr-BE" sz="2400" kern="1200" dirty="0"/>
        </a:p>
      </dsp:txBody>
      <dsp:txXfrm rot="10800000">
        <a:off x="3945042" y="0"/>
        <a:ext cx="7801946" cy="3516868"/>
      </dsp:txXfrm>
    </dsp:sp>
    <dsp:sp modelId="{88A9EE5A-A3CB-40D0-A49E-62F2A1D09B67}">
      <dsp:nvSpPr>
        <dsp:cNvPr id="0" name=""/>
        <dsp:cNvSpPr/>
      </dsp:nvSpPr>
      <dsp:spPr>
        <a:xfrm>
          <a:off x="1307391" y="0"/>
          <a:ext cx="3516868" cy="35168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971F8-F783-4590-B946-68AA5B479A25}" type="datetimeFigureOut">
              <a:rPr lang="fr-BE" smtClean="0"/>
              <a:t>19-04-23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8055A-779E-477B-9D52-FAF5E696BB04}" type="slidenum">
              <a:rPr lang="fr-BE" smtClean="0"/>
              <a:t>‹N°›</a:t>
            </a:fld>
            <a:endParaRPr lang="fr-BE"/>
          </a:p>
        </p:txBody>
      </p:sp>
    </p:spTree>
    <p:extLst>
      <p:ext uri="{BB962C8B-B14F-4D97-AF65-F5344CB8AC3E}">
        <p14:creationId xmlns:p14="http://schemas.microsoft.com/office/powerpoint/2010/main" val="82401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Kempen</a:t>
            </a:r>
          </a:p>
          <a:p>
            <a:r>
              <a:rPr lang="nl-BE"/>
              <a:t>99</a:t>
            </a:r>
          </a:p>
          <a:p>
            <a:r>
              <a:rPr lang="nl-BE"/>
              <a:t>Boom-Mechelen-Lier</a:t>
            </a:r>
          </a:p>
          <a:p>
            <a:r>
              <a:rPr lang="nl-BE"/>
              <a:t>35</a:t>
            </a:r>
          </a:p>
          <a:p>
            <a:r>
              <a:rPr lang="nl-BE"/>
              <a:t>Waasland</a:t>
            </a:r>
          </a:p>
          <a:p>
            <a:r>
              <a:rPr lang="nl-BE"/>
              <a:t>25</a:t>
            </a:r>
          </a:p>
          <a:p>
            <a:r>
              <a:rPr lang="nl-BE"/>
              <a:t>Arr. Brugge</a:t>
            </a:r>
          </a:p>
          <a:p>
            <a:r>
              <a:rPr lang="nl-BE"/>
              <a:t>56</a:t>
            </a:r>
          </a:p>
          <a:p>
            <a:r>
              <a:rPr lang="nl-BE" err="1"/>
              <a:t>Middenkust</a:t>
            </a:r>
            <a:endParaRPr lang="nl-BE"/>
          </a:p>
          <a:p>
            <a:r>
              <a:rPr lang="nl-BE"/>
              <a:t>69</a:t>
            </a:r>
          </a:p>
          <a:p>
            <a:r>
              <a:rPr lang="nl-BE" err="1"/>
              <a:t>Midwest</a:t>
            </a:r>
            <a:endParaRPr lang="nl-BE"/>
          </a:p>
          <a:p>
            <a:r>
              <a:rPr lang="nl-BE"/>
              <a:t>43</a:t>
            </a:r>
          </a:p>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D33EA-5FF5-48E9-A37B-3EAA87D312BF}"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40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D33EA-5FF5-48E9-A37B-3EAA87D312BF}"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2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D33EA-5FF5-48E9-A37B-3EAA87D312BF}"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29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70FCD87-B7EE-4D66-9DA7-08AF58DCA4F3}" type="datetime1">
              <a:rPr lang="en-GB" smtClean="0"/>
              <a:t>19/04/2023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44F8412-26D8-400C-A424-2250A0A5DFB0}" type="slidenum">
              <a:rPr lang="en-GB" smtClean="0"/>
              <a:t>‹N°›</a:t>
            </a:fld>
            <a:endParaRPr lang="en-GB"/>
          </a:p>
        </p:txBody>
      </p:sp>
    </p:spTree>
    <p:extLst>
      <p:ext uri="{BB962C8B-B14F-4D97-AF65-F5344CB8AC3E}">
        <p14:creationId xmlns:p14="http://schemas.microsoft.com/office/powerpoint/2010/main" val="7799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59C3965-0CE5-4839-8143-0426F6647670}" type="datetime1">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209207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669A02-0ABA-4F42-953A-B3C6D0779CFC}" type="datetime1">
              <a:rPr lang="en-GB" smtClean="0"/>
              <a:t>19/04/2023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44F8412-26D8-400C-A424-2250A0A5DFB0}" type="slidenum">
              <a:rPr lang="en-GB" smtClean="0"/>
              <a:t>‹N°›</a:t>
            </a:fld>
            <a:endParaRPr lang="en-GB"/>
          </a:p>
        </p:txBody>
      </p:sp>
    </p:spTree>
    <p:extLst>
      <p:ext uri="{BB962C8B-B14F-4D97-AF65-F5344CB8AC3E}">
        <p14:creationId xmlns:p14="http://schemas.microsoft.com/office/powerpoint/2010/main" val="273099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7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E1BCC-65B3-4A2B-A2C4-95C8FFE36848}"/>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FD46D77-DB4D-48A3-B850-62B523E4529C}"/>
              </a:ext>
            </a:extLst>
          </p:cNvPr>
          <p:cNvSpPr>
            <a:spLocks noGrp="1"/>
          </p:cNvSpPr>
          <p:nvPr>
            <p:ph idx="1"/>
          </p:nvPr>
        </p:nvSpPr>
        <p:spPr>
          <a:xfrm>
            <a:off x="838200" y="1825625"/>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7693F36-DAE3-4410-8A5E-4671091F820D}"/>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5" name="Tijdelijke aanduiding voor voettekst 4">
            <a:extLst>
              <a:ext uri="{FF2B5EF4-FFF2-40B4-BE49-F238E27FC236}">
                <a16:creationId xmlns:a16="http://schemas.microsoft.com/office/drawing/2014/main" id="{072C6BC8-31BC-4952-82B6-3F53FE4B02F7}"/>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E4FBAECD-21EE-4DCF-8F75-AA0B67FDA5B5}"/>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384781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667ED-1AF3-4A8B-8537-187C9932CAD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712A14-5E7C-4EC0-B9CF-96BA94AE38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68B7033-11A1-442E-872C-A9B48F2D0DE4}"/>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5" name="Tijdelijke aanduiding voor voettekst 4">
            <a:extLst>
              <a:ext uri="{FF2B5EF4-FFF2-40B4-BE49-F238E27FC236}">
                <a16:creationId xmlns:a16="http://schemas.microsoft.com/office/drawing/2014/main" id="{4F329441-FBA0-4194-8D54-85C2F1B1E501}"/>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5BE8BF75-B5F2-433F-A918-7611D360247F}"/>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9508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F5038-74D0-4BE1-BBEA-E39C1B047D65}"/>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BD14F3D-9839-49FC-BFF1-8B03A03F442C}"/>
              </a:ext>
            </a:extLst>
          </p:cNvPr>
          <p:cNvSpPr>
            <a:spLocks noGrp="1"/>
          </p:cNvSpPr>
          <p:nvPr>
            <p:ph sz="half" idx="1"/>
          </p:nvPr>
        </p:nvSpPr>
        <p:spPr>
          <a:xfrm>
            <a:off x="838200" y="1825625"/>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0D29646B-6416-4ABD-A995-D87825115395}"/>
              </a:ext>
            </a:extLst>
          </p:cNvPr>
          <p:cNvSpPr>
            <a:spLocks noGrp="1"/>
          </p:cNvSpPr>
          <p:nvPr>
            <p:ph sz="half" idx="2"/>
          </p:nvPr>
        </p:nvSpPr>
        <p:spPr>
          <a:xfrm>
            <a:off x="6172200" y="1825625"/>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F88CDDD7-DEDA-4A93-BD3A-B6B0346B3BA3}"/>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6" name="Tijdelijke aanduiding voor voettekst 5">
            <a:extLst>
              <a:ext uri="{FF2B5EF4-FFF2-40B4-BE49-F238E27FC236}">
                <a16:creationId xmlns:a16="http://schemas.microsoft.com/office/drawing/2014/main" id="{C6B6F58B-289C-468D-B54B-51A110179F72}"/>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4DD37AAA-091E-4811-B53A-7E654293BB3B}"/>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95056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A71FA-55D5-4A93-8F64-BE3A34D38DA1}"/>
              </a:ext>
            </a:extLst>
          </p:cNvPr>
          <p:cNvSpPr>
            <a:spLocks noGrp="1"/>
          </p:cNvSpPr>
          <p:nvPr>
            <p:ph type="title"/>
          </p:nvPr>
        </p:nvSpPr>
        <p:spPr>
          <a:xfrm>
            <a:off x="839788" y="365125"/>
            <a:ext cx="10515600" cy="1325563"/>
          </a:xfrm>
          <a:prstGeom prst="rect">
            <a:avLst/>
          </a:prstGeo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B31E694-8644-4451-96C3-0075C21A93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C391834-7257-4D0E-AA95-755624D8F9FC}"/>
              </a:ext>
            </a:extLst>
          </p:cNvPr>
          <p:cNvSpPr>
            <a:spLocks noGrp="1"/>
          </p:cNvSpPr>
          <p:nvPr>
            <p:ph sz="half" idx="2"/>
          </p:nvPr>
        </p:nvSpPr>
        <p:spPr>
          <a:xfrm>
            <a:off x="839788" y="2505075"/>
            <a:ext cx="5157787" cy="368458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F9AE8294-C652-4FBC-9D0E-723A17D27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E9409DC-50E7-498E-86A0-2D6C2B1F6260}"/>
              </a:ext>
            </a:extLst>
          </p:cNvPr>
          <p:cNvSpPr>
            <a:spLocks noGrp="1"/>
          </p:cNvSpPr>
          <p:nvPr>
            <p:ph sz="quarter" idx="4"/>
          </p:nvPr>
        </p:nvSpPr>
        <p:spPr>
          <a:xfrm>
            <a:off x="6172200" y="2505075"/>
            <a:ext cx="5183188" cy="368458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A1E626B-B5B7-4F74-A07F-2DC982E6379F}"/>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8" name="Tijdelijke aanduiding voor voettekst 7">
            <a:extLst>
              <a:ext uri="{FF2B5EF4-FFF2-40B4-BE49-F238E27FC236}">
                <a16:creationId xmlns:a16="http://schemas.microsoft.com/office/drawing/2014/main" id="{C7D59A7A-6FA7-4184-B4CA-E37964BCDFB0}"/>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9" name="Tijdelijke aanduiding voor dianummer 8">
            <a:extLst>
              <a:ext uri="{FF2B5EF4-FFF2-40B4-BE49-F238E27FC236}">
                <a16:creationId xmlns:a16="http://schemas.microsoft.com/office/drawing/2014/main" id="{F6F563AB-98E1-4BC3-9B09-CF2F55FEE404}"/>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4282837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DB536-C997-4DAD-BA9E-B830A8DF33ED}"/>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F8FCC00-35AB-4B90-9E83-B7F5E507AD0C}"/>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4" name="Tijdelijke aanduiding voor voettekst 3">
            <a:extLst>
              <a:ext uri="{FF2B5EF4-FFF2-40B4-BE49-F238E27FC236}">
                <a16:creationId xmlns:a16="http://schemas.microsoft.com/office/drawing/2014/main" id="{F4D5355C-5D1A-4864-871E-850571B73BA6}"/>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5" name="Tijdelijke aanduiding voor dianummer 4">
            <a:extLst>
              <a:ext uri="{FF2B5EF4-FFF2-40B4-BE49-F238E27FC236}">
                <a16:creationId xmlns:a16="http://schemas.microsoft.com/office/drawing/2014/main" id="{B188408A-84CF-435C-9280-B0DF9BE8FC37}"/>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124766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19C356-5E0C-41E7-93D6-02FDB4FD1FC0}"/>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3" name="Tijdelijke aanduiding voor voettekst 2">
            <a:extLst>
              <a:ext uri="{FF2B5EF4-FFF2-40B4-BE49-F238E27FC236}">
                <a16:creationId xmlns:a16="http://schemas.microsoft.com/office/drawing/2014/main" id="{489293DA-AFDC-4CBD-9B0C-7BC3B0E65CB0}"/>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C79A04A1-A6CC-4648-8F9C-125FA2CE6F47}"/>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8083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E617E-DDCE-4F54-8419-A29A7D8546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83CA265-2883-44F2-908B-733F95D64F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C1CAE4D-C9C4-4416-B749-07414FDA6B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B47F670-04C8-42CC-A891-FA6AE3D90942}"/>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6" name="Tijdelijke aanduiding voor voettekst 5">
            <a:extLst>
              <a:ext uri="{FF2B5EF4-FFF2-40B4-BE49-F238E27FC236}">
                <a16:creationId xmlns:a16="http://schemas.microsoft.com/office/drawing/2014/main" id="{29169565-8D80-4AD1-A377-A887CA617204}"/>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149CBB3D-3BF1-4E51-BBC2-FAF8A7AFC2F5}"/>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192797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C89DB5-33C6-4E6B-8218-6AB738C74B83}" type="datetime1">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1823903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9D6C1-AFBB-4FA5-A1B6-4C4A06FF5A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EA47C71-180E-4D40-8540-A8E8DC1265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6E961E00-C2B5-49FD-8976-8ED222B0C2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33A14F3-A881-442D-B3EE-69F45492AB99}"/>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6" name="Tijdelijke aanduiding voor voettekst 5">
            <a:extLst>
              <a:ext uri="{FF2B5EF4-FFF2-40B4-BE49-F238E27FC236}">
                <a16:creationId xmlns:a16="http://schemas.microsoft.com/office/drawing/2014/main" id="{72E3A2B4-85AB-45A4-B8FC-D68F70DE8F0A}"/>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F654CE8E-5198-4BFE-B678-9B32B364D3F8}"/>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2470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5DF1-7AA0-49E7-898D-8B1FB2F671A1}"/>
              </a:ext>
            </a:extLst>
          </p:cNvPr>
          <p:cNvSpPr>
            <a:spLocks noGrp="1"/>
          </p:cNvSpPr>
          <p:nvPr>
            <p:ph type="title"/>
          </p:nvPr>
        </p:nvSpPr>
        <p:spPr>
          <a:xfrm>
            <a:off x="838200" y="365125"/>
            <a:ext cx="10515600" cy="1325563"/>
          </a:xfrm>
          <a:prstGeom prst="rect">
            <a:avLst/>
          </a:prstGeom>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7ADF83-4AC6-4BAF-AA29-6F1C03A24D8E}"/>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0089B87-6EBD-45F2-A231-158C931CDFAD}"/>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5" name="Tijdelijke aanduiding voor voettekst 4">
            <a:extLst>
              <a:ext uri="{FF2B5EF4-FFF2-40B4-BE49-F238E27FC236}">
                <a16:creationId xmlns:a16="http://schemas.microsoft.com/office/drawing/2014/main" id="{93638DD5-2E47-43B9-8F40-884BEB715E88}"/>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2CBB9C3E-9DE9-4368-B254-F87BDB71E283}"/>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4249548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26D108-CC44-4A6D-979B-A6CB98495A50}"/>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8D59170-EF1B-4B77-A6DD-432D92B5A75D}"/>
              </a:ext>
            </a:extLst>
          </p:cNvPr>
          <p:cNvSpPr>
            <a:spLocks noGrp="1"/>
          </p:cNvSpPr>
          <p:nvPr>
            <p:ph type="body" orient="vert" idx="1"/>
          </p:nvPr>
        </p:nvSpPr>
        <p:spPr>
          <a:xfrm>
            <a:off x="838200" y="365125"/>
            <a:ext cx="7734300" cy="5811838"/>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EE51BE1-8B04-4DF1-9831-48C198C88F1A}"/>
              </a:ext>
            </a:extLst>
          </p:cNvPr>
          <p:cNvSpPr>
            <a:spLocks noGrp="1"/>
          </p:cNvSpPr>
          <p:nvPr>
            <p:ph type="dt" sz="half" idx="10"/>
          </p:nvPr>
        </p:nvSpPr>
        <p:spPr>
          <a:xfrm>
            <a:off x="838200" y="6356350"/>
            <a:ext cx="2743200" cy="365125"/>
          </a:xfrm>
          <a:prstGeom prst="rect">
            <a:avLst/>
          </a:prstGeom>
        </p:spPr>
        <p:txBody>
          <a:bodyPr/>
          <a:lstStyle/>
          <a:p>
            <a:fld id="{CA62FA8E-EFFA-48C4-94CC-B906DE3749E7}" type="datetimeFigureOut">
              <a:rPr lang="nl-BE" smtClean="0"/>
              <a:t>19/04/2023</a:t>
            </a:fld>
            <a:endParaRPr lang="nl-BE"/>
          </a:p>
        </p:txBody>
      </p:sp>
      <p:sp>
        <p:nvSpPr>
          <p:cNvPr id="5" name="Tijdelijke aanduiding voor voettekst 4">
            <a:extLst>
              <a:ext uri="{FF2B5EF4-FFF2-40B4-BE49-F238E27FC236}">
                <a16:creationId xmlns:a16="http://schemas.microsoft.com/office/drawing/2014/main" id="{51603772-80BA-489B-B30E-DBFA3CB785D4}"/>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A41D29CA-73E8-432F-B30F-92E1D0497685}"/>
              </a:ext>
            </a:extLst>
          </p:cNvPr>
          <p:cNvSpPr>
            <a:spLocks noGrp="1"/>
          </p:cNvSpPr>
          <p:nvPr>
            <p:ph type="sldNum" sz="quarter" idx="12"/>
          </p:nvPr>
        </p:nvSpPr>
        <p:spPr>
          <a:xfrm>
            <a:off x="8610600" y="6356350"/>
            <a:ext cx="2743200" cy="365125"/>
          </a:xfrm>
          <a:prstGeom prst="rect">
            <a:avLst/>
          </a:prstGeom>
        </p:spPr>
        <p:txBody>
          <a:bodyPr/>
          <a:lstStyle/>
          <a:p>
            <a:fld id="{4F8439E9-D5B2-4425-B292-36AC7AC2FE27}" type="slidenum">
              <a:rPr lang="nl-BE" smtClean="0"/>
              <a:t>‹N°›</a:t>
            </a:fld>
            <a:endParaRPr lang="nl-BE"/>
          </a:p>
        </p:txBody>
      </p:sp>
    </p:spTree>
    <p:extLst>
      <p:ext uri="{BB962C8B-B14F-4D97-AF65-F5344CB8AC3E}">
        <p14:creationId xmlns:p14="http://schemas.microsoft.com/office/powerpoint/2010/main" val="56326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61066E5-0114-4B2B-A95F-2051DE7C48EE}" type="datetime1">
              <a:rPr lang="en-GB" smtClean="0"/>
              <a:t>19/04/2023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44F8412-26D8-400C-A424-2250A0A5DFB0}" type="slidenum">
              <a:rPr lang="en-GB" smtClean="0"/>
              <a:t>‹N°›</a:t>
            </a:fld>
            <a:endParaRPr lang="en-GB"/>
          </a:p>
        </p:txBody>
      </p:sp>
    </p:spTree>
    <p:extLst>
      <p:ext uri="{BB962C8B-B14F-4D97-AF65-F5344CB8AC3E}">
        <p14:creationId xmlns:p14="http://schemas.microsoft.com/office/powerpoint/2010/main" val="373484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08CAEC-D2D6-427F-BB6B-FA7B00DD94D9}" type="datetime1">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299208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C84F4F4-159E-48D9-88D4-7F8495C5E9CA}" type="datetime1">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298909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BB97A0-E40D-43BA-92D7-58EFEBC27A32}" type="datetime1">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4F8412-26D8-400C-A424-2250A0A5DFB0}" type="slidenum">
              <a:rPr lang="en-GB" smtClean="0"/>
              <a:t>‹N°›</a:t>
            </a:fld>
            <a:endParaRPr lang="en-GB"/>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Tree>
    <p:extLst>
      <p:ext uri="{BB962C8B-B14F-4D97-AF65-F5344CB8AC3E}">
        <p14:creationId xmlns:p14="http://schemas.microsoft.com/office/powerpoint/2010/main" val="222901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1D5D0-ACAD-4789-8BB4-80B1CBF96105}" type="datetime1">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43182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0D9B9F8-9675-4011-AE02-314CF84F4B3E}" type="datetime1">
              <a:rPr lang="en-GB" smtClean="0"/>
              <a:t>19/04/2023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44F8412-26D8-400C-A424-2250A0A5DFB0}" type="slidenum">
              <a:rPr lang="en-GB" smtClean="0"/>
              <a:t>‹N°›</a:t>
            </a:fld>
            <a:endParaRPr lang="en-GB"/>
          </a:p>
        </p:txBody>
      </p:sp>
    </p:spTree>
    <p:extLst>
      <p:ext uri="{BB962C8B-B14F-4D97-AF65-F5344CB8AC3E}">
        <p14:creationId xmlns:p14="http://schemas.microsoft.com/office/powerpoint/2010/main" val="230596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7C40E7B-038C-4F9E-B8A9-C25632797E0B}" type="datetime1">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F8412-26D8-400C-A424-2250A0A5DFB0}" type="slidenum">
              <a:rPr lang="en-GB" smtClean="0"/>
              <a:t>‹N°›</a:t>
            </a:fld>
            <a:endParaRPr lang="en-GB"/>
          </a:p>
        </p:txBody>
      </p:sp>
    </p:spTree>
    <p:extLst>
      <p:ext uri="{BB962C8B-B14F-4D97-AF65-F5344CB8AC3E}">
        <p14:creationId xmlns:p14="http://schemas.microsoft.com/office/powerpoint/2010/main" val="119155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0EA8F8C-AD67-4767-9D8F-3D6B082E2D3B}" type="datetime1">
              <a:rPr lang="en-GB" smtClean="0"/>
              <a:t>19/04/2023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44F8412-26D8-400C-A424-2250A0A5DFB0}" type="slidenum">
              <a:rPr lang="en-GB" smtClean="0"/>
              <a:t>‹N°›</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6619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06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5.emf"/><Relationship Id="rId4" Type="http://schemas.openxmlformats.org/officeDocument/2006/relationships/image" Target="../media/image1.png"/><Relationship Id="rId9"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4.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46.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hyperlink" Target="https://kbs-frb.be/nl/zoom-dak-en-thuisloosheid-bij-jongvolwassenen" TargetMode="External"/><Relationship Id="rId4" Type="http://schemas.openxmlformats.org/officeDocument/2006/relationships/image" Target="../media/image72.svg"/><Relationship Id="rId9" Type="http://schemas.openxmlformats.org/officeDocument/2006/relationships/hyperlink" Target="https://kbs-frb.be/fr/zoom-focus-sur-les-jeunes-adultes-18-25-ans-sans-abri-et-sans-chez-soi"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kbs-frb.be/nl/zoom-dak-en-thuisloosheid-bij-jongvolwassenen" TargetMode="External"/><Relationship Id="rId2" Type="http://schemas.openxmlformats.org/officeDocument/2006/relationships/hyperlink" Target="https://kbs-frb.be/fr/zoom-focus-sur-les-jeunes-adultes-18-25-ans-sans-abri-et-sans-chez-soi"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hyperlink" Target="mailto:martin.wagener@uclouvain.be" TargetMode="External"/><Relationship Id="rId3" Type="http://schemas.openxmlformats.org/officeDocument/2006/relationships/image" Target="../media/image1.png"/><Relationship Id="rId7" Type="http://schemas.openxmlformats.org/officeDocument/2006/relationships/hyperlink" Target="mailto:nicolas.demoor@uclouvain.b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hyperlink" Target="https://pngimg.com/download/38110"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png"/><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Colors" Target="../diagrams/colors2.xml"/><Relationship Id="rId5" Type="http://schemas.openxmlformats.org/officeDocument/2006/relationships/image" Target="../media/image4.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png"/><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869CD-FF5C-4799-8AED-63486C0B42BB}"/>
              </a:ext>
            </a:extLst>
          </p:cNvPr>
          <p:cNvSpPr>
            <a:spLocks noGrp="1"/>
          </p:cNvSpPr>
          <p:nvPr>
            <p:ph type="title"/>
          </p:nvPr>
        </p:nvSpPr>
        <p:spPr/>
        <p:txBody>
          <a:bodyPr>
            <a:noAutofit/>
          </a:bodyPr>
          <a:lstStyle/>
          <a:p>
            <a:br>
              <a:rPr lang="fr-FR" b="1" dirty="0"/>
            </a:br>
            <a:r>
              <a:rPr lang="fr-BE" dirty="0"/>
              <a:t>  </a:t>
            </a:r>
            <a:br>
              <a:rPr lang="fr-BE" dirty="0"/>
            </a:br>
            <a:br>
              <a:rPr lang="fr-BE" dirty="0"/>
            </a:br>
            <a:endParaRPr lang="fr-BE" sz="2400" dirty="0"/>
          </a:p>
        </p:txBody>
      </p:sp>
      <p:sp>
        <p:nvSpPr>
          <p:cNvPr id="11" name="Sous-titre 10">
            <a:extLst>
              <a:ext uri="{FF2B5EF4-FFF2-40B4-BE49-F238E27FC236}">
                <a16:creationId xmlns:a16="http://schemas.microsoft.com/office/drawing/2014/main" id="{2A9F2FAA-3178-480C-AD5B-C761FFCE67D4}"/>
              </a:ext>
            </a:extLst>
          </p:cNvPr>
          <p:cNvSpPr>
            <a:spLocks noGrp="1"/>
          </p:cNvSpPr>
          <p:nvPr>
            <p:ph type="body" idx="1"/>
          </p:nvPr>
        </p:nvSpPr>
        <p:spPr>
          <a:xfrm>
            <a:off x="707357" y="1618655"/>
            <a:ext cx="10903451" cy="364764"/>
          </a:xfrm>
        </p:spPr>
        <p:txBody>
          <a:bodyPr>
            <a:normAutofit/>
          </a:bodyPr>
          <a:lstStyle/>
          <a:p>
            <a:pPr algn="ctr"/>
            <a:r>
              <a:rPr lang="fr-BE" sz="1600" b="1" i="1" dirty="0">
                <a:solidFill>
                  <a:schemeClr val="tx1">
                    <a:lumMod val="95000"/>
                    <a:lumOff val="5000"/>
                  </a:schemeClr>
                </a:solidFill>
              </a:rPr>
              <a:t>PRESENTATION RESULTATS 13 avril 2023</a:t>
            </a:r>
          </a:p>
        </p:txBody>
      </p:sp>
      <p:pic>
        <p:nvPicPr>
          <p:cNvPr id="7" name="Image 6">
            <a:extLst>
              <a:ext uri="{FF2B5EF4-FFF2-40B4-BE49-F238E27FC236}">
                <a16:creationId xmlns:a16="http://schemas.microsoft.com/office/drawing/2014/main" id="{BE590C38-C9A6-4CD2-B0AF-2A6AF4548FBB}"/>
              </a:ext>
            </a:extLst>
          </p:cNvPr>
          <p:cNvPicPr>
            <a:picLocks noChangeAspect="1"/>
          </p:cNvPicPr>
          <p:nvPr/>
        </p:nvPicPr>
        <p:blipFill>
          <a:blip r:embed="rId2"/>
          <a:stretch>
            <a:fillRect/>
          </a:stretch>
        </p:blipFill>
        <p:spPr>
          <a:xfrm>
            <a:off x="490540" y="5678794"/>
            <a:ext cx="835525" cy="625837"/>
          </a:xfrm>
          <a:prstGeom prst="rect">
            <a:avLst/>
          </a:prstGeom>
        </p:spPr>
      </p:pic>
      <p:sp>
        <p:nvSpPr>
          <p:cNvPr id="10" name="Rectangle 9">
            <a:extLst>
              <a:ext uri="{FF2B5EF4-FFF2-40B4-BE49-F238E27FC236}">
                <a16:creationId xmlns:a16="http://schemas.microsoft.com/office/drawing/2014/main" id="{52904721-ABDB-4A67-A4CD-293F23FF2663}"/>
              </a:ext>
            </a:extLst>
          </p:cNvPr>
          <p:cNvSpPr/>
          <p:nvPr/>
        </p:nvSpPr>
        <p:spPr>
          <a:xfrm>
            <a:off x="117376" y="6369780"/>
            <a:ext cx="537967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1" u="none" strike="noStrike" kern="1200" cap="none" spc="0" normalizeH="0" baseline="0" noProof="0" dirty="0">
                <a:ln>
                  <a:noFill/>
                </a:ln>
                <a:solidFill>
                  <a:srgbClr val="002060"/>
                </a:solidFill>
                <a:effectLst/>
                <a:uLnTx/>
                <a:uFillTx/>
                <a:latin typeface="Gill Sans MT" panose="020B0502020104020203"/>
                <a:ea typeface="+mn-ea"/>
                <a:cs typeface="+mn-cs"/>
              </a:rPr>
              <a:t>Centre Interdisciplinaire de Recherche Travail, État et Société</a:t>
            </a:r>
          </a:p>
        </p:txBody>
      </p:sp>
      <p:pic>
        <p:nvPicPr>
          <p:cNvPr id="4" name="Image 3"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40" y="5205770"/>
            <a:ext cx="1559124" cy="331243"/>
          </a:xfrm>
          <a:prstGeom prst="rect">
            <a:avLst/>
          </a:prstGeom>
        </p:spPr>
      </p:pic>
      <p:pic>
        <p:nvPicPr>
          <p:cNvPr id="13" name="Image 12">
            <a:extLst>
              <a:ext uri="{FF2B5EF4-FFF2-40B4-BE49-F238E27FC236}">
                <a16:creationId xmlns:a16="http://schemas.microsoft.com/office/drawing/2014/main" id="{10E0962F-79F2-4FDD-93BE-169A165013F5}"/>
              </a:ext>
            </a:extLst>
          </p:cNvPr>
          <p:cNvPicPr/>
          <p:nvPr/>
        </p:nvPicPr>
        <p:blipFill>
          <a:blip r:embed="rId4"/>
          <a:stretch>
            <a:fillRect/>
          </a:stretch>
        </p:blipFill>
        <p:spPr>
          <a:xfrm>
            <a:off x="2197309" y="5173863"/>
            <a:ext cx="1056032" cy="484505"/>
          </a:xfrm>
          <a:prstGeom prst="rect">
            <a:avLst/>
          </a:prstGeom>
        </p:spPr>
      </p:pic>
      <p:pic>
        <p:nvPicPr>
          <p:cNvPr id="15" name="Image 14">
            <a:extLst>
              <a:ext uri="{FF2B5EF4-FFF2-40B4-BE49-F238E27FC236}">
                <a16:creationId xmlns:a16="http://schemas.microsoft.com/office/drawing/2014/main" id="{B5E8738E-FF2C-43DD-925B-8357A5709D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63294" y="5774973"/>
            <a:ext cx="556260" cy="484505"/>
          </a:xfrm>
          <a:prstGeom prst="rect">
            <a:avLst/>
          </a:prstGeom>
        </p:spPr>
      </p:pic>
      <p:sp>
        <p:nvSpPr>
          <p:cNvPr id="3" name="Rectangle 2">
            <a:extLst>
              <a:ext uri="{FF2B5EF4-FFF2-40B4-BE49-F238E27FC236}">
                <a16:creationId xmlns:a16="http://schemas.microsoft.com/office/drawing/2014/main" id="{BE51B3A6-5805-4C33-AB74-1F5EC0D7F529}"/>
              </a:ext>
            </a:extLst>
          </p:cNvPr>
          <p:cNvSpPr/>
          <p:nvPr/>
        </p:nvSpPr>
        <p:spPr>
          <a:xfrm>
            <a:off x="376877" y="675072"/>
            <a:ext cx="11360095" cy="1015663"/>
          </a:xfrm>
          <a:prstGeom prst="rect">
            <a:avLst/>
          </a:prstGeom>
        </p:spPr>
        <p:txBody>
          <a:bodyPr wrap="square">
            <a:spAutoFit/>
          </a:bodyPr>
          <a:lstStyle/>
          <a:p>
            <a:pPr algn="ctr"/>
            <a:r>
              <a:rPr lang="fr-BE" sz="3000" b="1" dirty="0"/>
              <a:t>Dénombrement du sans-abrisme et de l’absence de chez-soi BRABANT WALLON</a:t>
            </a:r>
          </a:p>
        </p:txBody>
      </p:sp>
      <p:pic>
        <p:nvPicPr>
          <p:cNvPr id="12" name="Image 11" descr="Une image contenant texte&#10;&#10;Description générée automatiquement">
            <a:extLst>
              <a:ext uri="{FF2B5EF4-FFF2-40B4-BE49-F238E27FC236}">
                <a16:creationId xmlns:a16="http://schemas.microsoft.com/office/drawing/2014/main" id="{DEDA869A-A249-F84D-BD3D-7E01797A1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2073" y="5234461"/>
            <a:ext cx="1528735" cy="675717"/>
          </a:xfrm>
          <a:prstGeom prst="rect">
            <a:avLst/>
          </a:prstGeom>
        </p:spPr>
      </p:pic>
      <p:sp>
        <p:nvSpPr>
          <p:cNvPr id="5" name="Espace réservé du numéro de diapositive 4">
            <a:extLst>
              <a:ext uri="{FF2B5EF4-FFF2-40B4-BE49-F238E27FC236}">
                <a16:creationId xmlns:a16="http://schemas.microsoft.com/office/drawing/2014/main" id="{4FE177A2-F82C-4BDC-8C2D-EF3ECC180B94}"/>
              </a:ext>
            </a:extLst>
          </p:cNvPr>
          <p:cNvSpPr>
            <a:spLocks noGrp="1"/>
          </p:cNvSpPr>
          <p:nvPr>
            <p:ph type="sldNum" sz="quarter" idx="12"/>
          </p:nvPr>
        </p:nvSpPr>
        <p:spPr/>
        <p:txBody>
          <a:bodyPr/>
          <a:lstStyle/>
          <a:p>
            <a:fld id="{744F8412-26D8-400C-A424-2250A0A5DFB0}" type="slidenum">
              <a:rPr lang="en-GB" smtClean="0"/>
              <a:t>1</a:t>
            </a:fld>
            <a:endParaRPr lang="en-GB"/>
          </a:p>
        </p:txBody>
      </p:sp>
      <p:pic>
        <p:nvPicPr>
          <p:cNvPr id="14" name="Image 13">
            <a:extLst>
              <a:ext uri="{FF2B5EF4-FFF2-40B4-BE49-F238E27FC236}">
                <a16:creationId xmlns:a16="http://schemas.microsoft.com/office/drawing/2014/main" id="{5A3DE6B9-C565-42B5-99E0-9FEF3B388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5158" y="2105852"/>
            <a:ext cx="8401683" cy="2800561"/>
          </a:xfrm>
          <a:prstGeom prst="rect">
            <a:avLst/>
          </a:prstGeom>
          <a:ln>
            <a:solidFill>
              <a:schemeClr val="tx1"/>
            </a:solidFill>
          </a:ln>
        </p:spPr>
      </p:pic>
      <p:pic>
        <p:nvPicPr>
          <p:cNvPr id="6" name="Image 5">
            <a:extLst>
              <a:ext uri="{FF2B5EF4-FFF2-40B4-BE49-F238E27FC236}">
                <a16:creationId xmlns:a16="http://schemas.microsoft.com/office/drawing/2014/main" id="{C6BF51DC-EF80-4A8E-A398-AF4EF7ECE005}"/>
              </a:ext>
            </a:extLst>
          </p:cNvPr>
          <p:cNvPicPr>
            <a:picLocks noChangeAspect="1"/>
          </p:cNvPicPr>
          <p:nvPr/>
        </p:nvPicPr>
        <p:blipFill>
          <a:blip r:embed="rId8"/>
          <a:stretch>
            <a:fillRect/>
          </a:stretch>
        </p:blipFill>
        <p:spPr>
          <a:xfrm>
            <a:off x="8200788" y="5241543"/>
            <a:ext cx="1627918" cy="642959"/>
          </a:xfrm>
          <a:prstGeom prst="rect">
            <a:avLst/>
          </a:prstGeom>
        </p:spPr>
      </p:pic>
    </p:spTree>
    <p:extLst>
      <p:ext uri="{BB962C8B-B14F-4D97-AF65-F5344CB8AC3E}">
        <p14:creationId xmlns:p14="http://schemas.microsoft.com/office/powerpoint/2010/main" val="5241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F4E674-3369-4C11-AC6E-D9E13BF86416}"/>
              </a:ext>
            </a:extLst>
          </p:cNvPr>
          <p:cNvSpPr/>
          <p:nvPr/>
        </p:nvSpPr>
        <p:spPr>
          <a:xfrm>
            <a:off x="0" y="9860"/>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solidFill>
                <a:schemeClr val="bg1">
                  <a:lumMod val="50000"/>
                </a:schemeClr>
              </a:solidFill>
              <a:latin typeface="+mj-lt"/>
              <a:ea typeface="+mj-ea"/>
              <a:cs typeface="+mj-cs"/>
            </a:endParaRPr>
          </a:p>
        </p:txBody>
      </p:sp>
      <p:pic>
        <p:nvPicPr>
          <p:cNvPr id="7" name="Picture 6" descr="Logo&#10;&#10;Description automatically generated">
            <a:extLst>
              <a:ext uri="{FF2B5EF4-FFF2-40B4-BE49-F238E27FC236}">
                <a16:creationId xmlns:a16="http://schemas.microsoft.com/office/drawing/2014/main" id="{727C53E4-5C53-0446-9C45-0262FFB55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939" y="5253160"/>
            <a:ext cx="912368" cy="621187"/>
          </a:xfrm>
          <a:prstGeom prst="rect">
            <a:avLst/>
          </a:prstGeom>
        </p:spPr>
      </p:pic>
      <p:pic>
        <p:nvPicPr>
          <p:cNvPr id="11" name="Picture 10" descr="Icon&#10;&#10;Description automatically generated">
            <a:extLst>
              <a:ext uri="{FF2B5EF4-FFF2-40B4-BE49-F238E27FC236}">
                <a16:creationId xmlns:a16="http://schemas.microsoft.com/office/drawing/2014/main" id="{25D3E946-2EC3-4A40-BD61-59200A0DC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483" y="5221575"/>
            <a:ext cx="563914" cy="621186"/>
          </a:xfrm>
          <a:prstGeom prst="rect">
            <a:avLst/>
          </a:prstGeom>
        </p:spPr>
      </p:pic>
      <p:pic>
        <p:nvPicPr>
          <p:cNvPr id="15" name="Picture 14" descr="A picture containing text, vector graphics, clipart&#10;&#10;Description automatically generated">
            <a:extLst>
              <a:ext uri="{FF2B5EF4-FFF2-40B4-BE49-F238E27FC236}">
                <a16:creationId xmlns:a16="http://schemas.microsoft.com/office/drawing/2014/main" id="{78E9F325-AC93-E04D-8AE7-0084E3CC2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73" y="5252604"/>
            <a:ext cx="317723" cy="621926"/>
          </a:xfrm>
          <a:prstGeom prst="rect">
            <a:avLst/>
          </a:prstGeom>
        </p:spPr>
      </p:pic>
      <p:pic>
        <p:nvPicPr>
          <p:cNvPr id="18" name="Picture 17" descr="Icon&#10;&#10;Description automatically generated">
            <a:extLst>
              <a:ext uri="{FF2B5EF4-FFF2-40B4-BE49-F238E27FC236}">
                <a16:creationId xmlns:a16="http://schemas.microsoft.com/office/drawing/2014/main" id="{AAA15DEA-041D-E14F-8AAB-2BA692330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1114" y="5213491"/>
            <a:ext cx="723862" cy="621186"/>
          </a:xfrm>
          <a:prstGeom prst="rect">
            <a:avLst/>
          </a:prstGeom>
        </p:spPr>
      </p:pic>
      <p:pic>
        <p:nvPicPr>
          <p:cNvPr id="13" name="Picture 12" descr="Icon&#10;&#10;Description automatically generated">
            <a:extLst>
              <a:ext uri="{FF2B5EF4-FFF2-40B4-BE49-F238E27FC236}">
                <a16:creationId xmlns:a16="http://schemas.microsoft.com/office/drawing/2014/main" id="{D90BD829-3BA8-1444-B20F-9E37E53EC5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5708" y="4752844"/>
            <a:ext cx="409505" cy="409505"/>
          </a:xfrm>
          <a:prstGeom prst="rect">
            <a:avLst/>
          </a:prstGeom>
        </p:spPr>
      </p:pic>
      <p:pic>
        <p:nvPicPr>
          <p:cNvPr id="20" name="Picture 19" descr="Icon&#10;&#10;Description automatically generated">
            <a:extLst>
              <a:ext uri="{FF2B5EF4-FFF2-40B4-BE49-F238E27FC236}">
                <a16:creationId xmlns:a16="http://schemas.microsoft.com/office/drawing/2014/main" id="{1AB78BBB-F07B-FE41-8E3B-D923B148AC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7915" y="5472201"/>
            <a:ext cx="258248" cy="488949"/>
          </a:xfrm>
          <a:prstGeom prst="rect">
            <a:avLst/>
          </a:prstGeom>
        </p:spPr>
      </p:pic>
      <p:sp>
        <p:nvSpPr>
          <p:cNvPr id="22" name="TextBox 21">
            <a:extLst>
              <a:ext uri="{FF2B5EF4-FFF2-40B4-BE49-F238E27FC236}">
                <a16:creationId xmlns:a16="http://schemas.microsoft.com/office/drawing/2014/main" id="{3DD99C55-77E4-8144-A0CC-D4E52BE599DD}"/>
              </a:ext>
            </a:extLst>
          </p:cNvPr>
          <p:cNvSpPr txBox="1"/>
          <p:nvPr/>
        </p:nvSpPr>
        <p:spPr>
          <a:xfrm>
            <a:off x="811496" y="6106566"/>
            <a:ext cx="1248322" cy="400110"/>
          </a:xfrm>
          <a:prstGeom prst="rect">
            <a:avLst/>
          </a:prstGeom>
          <a:noFill/>
        </p:spPr>
        <p:txBody>
          <a:bodyPr wrap="square" rtlCol="0">
            <a:spAutoFit/>
          </a:bodyPr>
          <a:lstStyle/>
          <a:p>
            <a:pPr algn="ctr"/>
            <a:r>
              <a:rPr lang="fr-FR" sz="1000" b="1" err="1">
                <a:solidFill>
                  <a:srgbClr val="009F80"/>
                </a:solidFill>
              </a:rPr>
              <a:t>Isolé.e.s</a:t>
            </a:r>
            <a:r>
              <a:rPr lang="fr-FR" sz="1000" b="1">
                <a:solidFill>
                  <a:srgbClr val="009F80"/>
                </a:solidFill>
              </a:rPr>
              <a:t> sans enfants</a:t>
            </a:r>
          </a:p>
        </p:txBody>
      </p:sp>
      <p:sp>
        <p:nvSpPr>
          <p:cNvPr id="23" name="TextBox 22">
            <a:extLst>
              <a:ext uri="{FF2B5EF4-FFF2-40B4-BE49-F238E27FC236}">
                <a16:creationId xmlns:a16="http://schemas.microsoft.com/office/drawing/2014/main" id="{B9177DE8-E25E-914A-8490-8724066A416C}"/>
              </a:ext>
            </a:extLst>
          </p:cNvPr>
          <p:cNvSpPr txBox="1"/>
          <p:nvPr/>
        </p:nvSpPr>
        <p:spPr>
          <a:xfrm>
            <a:off x="2240551" y="6117328"/>
            <a:ext cx="1226865" cy="400110"/>
          </a:xfrm>
          <a:prstGeom prst="rect">
            <a:avLst/>
          </a:prstGeom>
          <a:noFill/>
        </p:spPr>
        <p:txBody>
          <a:bodyPr wrap="square" rtlCol="0">
            <a:spAutoFit/>
          </a:bodyPr>
          <a:lstStyle/>
          <a:p>
            <a:pPr algn="ctr"/>
            <a:r>
              <a:rPr lang="nl-BE" sz="1000" b="1" err="1">
                <a:solidFill>
                  <a:srgbClr val="009F80"/>
                </a:solidFill>
              </a:rPr>
              <a:t>Couples</a:t>
            </a:r>
            <a:r>
              <a:rPr lang="nl-BE" sz="1000" b="1">
                <a:solidFill>
                  <a:srgbClr val="009F80"/>
                </a:solidFill>
              </a:rPr>
              <a:t> sans </a:t>
            </a:r>
            <a:r>
              <a:rPr lang="nl-BE" sz="1000" b="1" err="1">
                <a:solidFill>
                  <a:srgbClr val="009F80"/>
                </a:solidFill>
              </a:rPr>
              <a:t>enfants</a:t>
            </a:r>
            <a:r>
              <a:rPr lang="nl-BE" sz="1000" b="1">
                <a:solidFill>
                  <a:srgbClr val="009F80"/>
                </a:solidFill>
              </a:rPr>
              <a:t> </a:t>
            </a:r>
          </a:p>
        </p:txBody>
      </p:sp>
      <p:sp>
        <p:nvSpPr>
          <p:cNvPr id="24" name="TextBox 23">
            <a:extLst>
              <a:ext uri="{FF2B5EF4-FFF2-40B4-BE49-F238E27FC236}">
                <a16:creationId xmlns:a16="http://schemas.microsoft.com/office/drawing/2014/main" id="{F33F87D6-266F-FE44-842D-C90F98B83C8F}"/>
              </a:ext>
            </a:extLst>
          </p:cNvPr>
          <p:cNvSpPr txBox="1"/>
          <p:nvPr/>
        </p:nvSpPr>
        <p:spPr>
          <a:xfrm>
            <a:off x="3834162" y="6155513"/>
            <a:ext cx="1337136" cy="400110"/>
          </a:xfrm>
          <a:prstGeom prst="rect">
            <a:avLst/>
          </a:prstGeom>
          <a:noFill/>
        </p:spPr>
        <p:txBody>
          <a:bodyPr wrap="square" rtlCol="0">
            <a:spAutoFit/>
          </a:bodyPr>
          <a:lstStyle/>
          <a:p>
            <a:pPr algn="ctr"/>
            <a:r>
              <a:rPr lang="fr-FR" sz="1000" b="1" dirty="0" err="1">
                <a:solidFill>
                  <a:srgbClr val="009F80"/>
                </a:solidFill>
              </a:rPr>
              <a:t>Isolé.e.s</a:t>
            </a:r>
            <a:r>
              <a:rPr lang="fr-FR" sz="1000" b="1" dirty="0">
                <a:solidFill>
                  <a:srgbClr val="009F80"/>
                </a:solidFill>
              </a:rPr>
              <a:t> avec enfants</a:t>
            </a:r>
            <a:endParaRPr lang="nl-BE" sz="1000" b="1" dirty="0">
              <a:solidFill>
                <a:srgbClr val="009F80"/>
              </a:solidFill>
            </a:endParaRPr>
          </a:p>
        </p:txBody>
      </p:sp>
      <p:sp>
        <p:nvSpPr>
          <p:cNvPr id="25" name="TextBox 24">
            <a:extLst>
              <a:ext uri="{FF2B5EF4-FFF2-40B4-BE49-F238E27FC236}">
                <a16:creationId xmlns:a16="http://schemas.microsoft.com/office/drawing/2014/main" id="{FA3E2EB4-0935-2D4C-96BF-C41E3ACDD3B1}"/>
              </a:ext>
            </a:extLst>
          </p:cNvPr>
          <p:cNvSpPr txBox="1"/>
          <p:nvPr/>
        </p:nvSpPr>
        <p:spPr>
          <a:xfrm>
            <a:off x="5432690" y="6149809"/>
            <a:ext cx="1040175" cy="400110"/>
          </a:xfrm>
          <a:prstGeom prst="rect">
            <a:avLst/>
          </a:prstGeom>
          <a:noFill/>
        </p:spPr>
        <p:txBody>
          <a:bodyPr wrap="square" rtlCol="0">
            <a:spAutoFit/>
          </a:bodyPr>
          <a:lstStyle/>
          <a:p>
            <a:pPr algn="ctr"/>
            <a:r>
              <a:rPr lang="nl-BE" sz="1000" b="1" dirty="0" err="1">
                <a:solidFill>
                  <a:srgbClr val="009F80"/>
                </a:solidFill>
              </a:rPr>
              <a:t>Couples</a:t>
            </a:r>
            <a:r>
              <a:rPr lang="nl-BE" sz="1000" b="1" dirty="0">
                <a:solidFill>
                  <a:srgbClr val="009F80"/>
                </a:solidFill>
              </a:rPr>
              <a:t> </a:t>
            </a:r>
            <a:r>
              <a:rPr lang="nl-BE" sz="1000" b="1" dirty="0" err="1">
                <a:solidFill>
                  <a:srgbClr val="009F80"/>
                </a:solidFill>
              </a:rPr>
              <a:t>avec</a:t>
            </a:r>
            <a:r>
              <a:rPr lang="nl-BE" sz="1000" b="1" dirty="0">
                <a:solidFill>
                  <a:srgbClr val="009F80"/>
                </a:solidFill>
              </a:rPr>
              <a:t> </a:t>
            </a:r>
            <a:r>
              <a:rPr lang="nl-BE" sz="1000" b="1" dirty="0" err="1">
                <a:solidFill>
                  <a:srgbClr val="009F80"/>
                </a:solidFill>
              </a:rPr>
              <a:t>enfants</a:t>
            </a:r>
            <a:endParaRPr lang="nl-BE" sz="1000" b="1" dirty="0">
              <a:solidFill>
                <a:srgbClr val="009F80"/>
              </a:solidFill>
            </a:endParaRPr>
          </a:p>
        </p:txBody>
      </p:sp>
      <p:sp>
        <p:nvSpPr>
          <p:cNvPr id="26" name="TextBox 25">
            <a:extLst>
              <a:ext uri="{FF2B5EF4-FFF2-40B4-BE49-F238E27FC236}">
                <a16:creationId xmlns:a16="http://schemas.microsoft.com/office/drawing/2014/main" id="{D6D8E2F9-D952-434E-AFF9-AF4CA5AD60D7}"/>
              </a:ext>
            </a:extLst>
          </p:cNvPr>
          <p:cNvSpPr txBox="1"/>
          <p:nvPr/>
        </p:nvSpPr>
        <p:spPr>
          <a:xfrm>
            <a:off x="896907" y="965330"/>
            <a:ext cx="2937255" cy="338554"/>
          </a:xfrm>
          <a:prstGeom prst="rect">
            <a:avLst/>
          </a:prstGeom>
          <a:noFill/>
        </p:spPr>
        <p:txBody>
          <a:bodyPr wrap="square" rtlCol="0">
            <a:spAutoFit/>
          </a:bodyPr>
          <a:lstStyle/>
          <a:p>
            <a:r>
              <a:rPr lang="fr-BE" sz="1600" b="1">
                <a:solidFill>
                  <a:srgbClr val="5C79BB"/>
                </a:solidFill>
              </a:rPr>
              <a:t>Situation de logement</a:t>
            </a:r>
          </a:p>
        </p:txBody>
      </p:sp>
      <p:sp>
        <p:nvSpPr>
          <p:cNvPr id="27" name="TextBox 26">
            <a:extLst>
              <a:ext uri="{FF2B5EF4-FFF2-40B4-BE49-F238E27FC236}">
                <a16:creationId xmlns:a16="http://schemas.microsoft.com/office/drawing/2014/main" id="{3B44BB25-CCD2-274F-ABD0-0CD210F40733}"/>
              </a:ext>
            </a:extLst>
          </p:cNvPr>
          <p:cNvSpPr txBox="1"/>
          <p:nvPr/>
        </p:nvSpPr>
        <p:spPr>
          <a:xfrm>
            <a:off x="896906" y="4584097"/>
            <a:ext cx="1549667" cy="338554"/>
          </a:xfrm>
          <a:prstGeom prst="rect">
            <a:avLst/>
          </a:prstGeom>
          <a:noFill/>
        </p:spPr>
        <p:txBody>
          <a:bodyPr wrap="square" rtlCol="0">
            <a:spAutoFit/>
          </a:bodyPr>
          <a:lstStyle/>
          <a:p>
            <a:r>
              <a:rPr lang="nl-BE" sz="1600" b="1">
                <a:solidFill>
                  <a:srgbClr val="5C79BB"/>
                </a:solidFill>
              </a:rPr>
              <a:t>Ménage </a:t>
            </a:r>
          </a:p>
        </p:txBody>
      </p:sp>
      <p:sp>
        <p:nvSpPr>
          <p:cNvPr id="28" name="TextBox 27">
            <a:extLst>
              <a:ext uri="{FF2B5EF4-FFF2-40B4-BE49-F238E27FC236}">
                <a16:creationId xmlns:a16="http://schemas.microsoft.com/office/drawing/2014/main" id="{BAF5BF55-82F2-B745-94F3-764640760885}"/>
              </a:ext>
            </a:extLst>
          </p:cNvPr>
          <p:cNvSpPr txBox="1"/>
          <p:nvPr/>
        </p:nvSpPr>
        <p:spPr>
          <a:xfrm>
            <a:off x="7744768" y="4613370"/>
            <a:ext cx="1549667" cy="338554"/>
          </a:xfrm>
          <a:prstGeom prst="rect">
            <a:avLst/>
          </a:prstGeom>
          <a:noFill/>
        </p:spPr>
        <p:txBody>
          <a:bodyPr wrap="square" rtlCol="0">
            <a:spAutoFit/>
          </a:bodyPr>
          <a:lstStyle/>
          <a:p>
            <a:r>
              <a:rPr lang="nl-BE" sz="1600" b="1">
                <a:solidFill>
                  <a:srgbClr val="5C79BB"/>
                </a:solidFill>
              </a:rPr>
              <a:t>Genre</a:t>
            </a:r>
          </a:p>
        </p:txBody>
      </p:sp>
      <p:sp>
        <p:nvSpPr>
          <p:cNvPr id="31" name="TextBox 30">
            <a:extLst>
              <a:ext uri="{FF2B5EF4-FFF2-40B4-BE49-F238E27FC236}">
                <a16:creationId xmlns:a16="http://schemas.microsoft.com/office/drawing/2014/main" id="{D543F205-0111-434A-850F-83EDA25CE2BD}"/>
              </a:ext>
            </a:extLst>
          </p:cNvPr>
          <p:cNvSpPr txBox="1"/>
          <p:nvPr/>
        </p:nvSpPr>
        <p:spPr>
          <a:xfrm>
            <a:off x="1316763" y="4968499"/>
            <a:ext cx="752951" cy="307777"/>
          </a:xfrm>
          <a:prstGeom prst="rect">
            <a:avLst/>
          </a:prstGeom>
          <a:noFill/>
        </p:spPr>
        <p:txBody>
          <a:bodyPr wrap="square" lIns="91440" tIns="45720" rIns="91440" bIns="45720" rtlCol="0" anchor="t">
            <a:spAutoFit/>
          </a:bodyPr>
          <a:lstStyle/>
          <a:p>
            <a:pPr algn="ctr"/>
            <a:r>
              <a:rPr lang="en-BE" sz="1400" b="1"/>
              <a:t>59,5</a:t>
            </a:r>
            <a:r>
              <a:rPr lang="en-GB" sz="1400" b="1"/>
              <a:t>%</a:t>
            </a:r>
            <a:endParaRPr lang="x-none" sz="1400"/>
          </a:p>
        </p:txBody>
      </p:sp>
      <p:sp>
        <p:nvSpPr>
          <p:cNvPr id="32" name="TextBox 31">
            <a:extLst>
              <a:ext uri="{FF2B5EF4-FFF2-40B4-BE49-F238E27FC236}">
                <a16:creationId xmlns:a16="http://schemas.microsoft.com/office/drawing/2014/main" id="{9A07D408-BE19-6645-A1A5-61943212300E}"/>
              </a:ext>
            </a:extLst>
          </p:cNvPr>
          <p:cNvSpPr txBox="1"/>
          <p:nvPr/>
        </p:nvSpPr>
        <p:spPr>
          <a:xfrm>
            <a:off x="2867007" y="4968498"/>
            <a:ext cx="636372" cy="307777"/>
          </a:xfrm>
          <a:prstGeom prst="rect">
            <a:avLst/>
          </a:prstGeom>
          <a:noFill/>
        </p:spPr>
        <p:txBody>
          <a:bodyPr wrap="square" rtlCol="0">
            <a:spAutoFit/>
          </a:bodyPr>
          <a:lstStyle/>
          <a:p>
            <a:pPr algn="ctr"/>
            <a:r>
              <a:rPr lang="en-BE" sz="1400" b="1"/>
              <a:t>3,7</a:t>
            </a:r>
            <a:r>
              <a:rPr lang="en-GB" sz="1400" b="1"/>
              <a:t>%</a:t>
            </a:r>
            <a:endParaRPr lang="x-none" sz="1400" b="1"/>
          </a:p>
        </p:txBody>
      </p:sp>
      <p:sp>
        <p:nvSpPr>
          <p:cNvPr id="33" name="TextBox 32">
            <a:extLst>
              <a:ext uri="{FF2B5EF4-FFF2-40B4-BE49-F238E27FC236}">
                <a16:creationId xmlns:a16="http://schemas.microsoft.com/office/drawing/2014/main" id="{B53433BB-207A-3541-A59C-53439281EAEC}"/>
              </a:ext>
            </a:extLst>
          </p:cNvPr>
          <p:cNvSpPr txBox="1"/>
          <p:nvPr/>
        </p:nvSpPr>
        <p:spPr>
          <a:xfrm>
            <a:off x="4368203" y="4968498"/>
            <a:ext cx="759786" cy="307777"/>
          </a:xfrm>
          <a:prstGeom prst="rect">
            <a:avLst/>
          </a:prstGeom>
          <a:noFill/>
        </p:spPr>
        <p:txBody>
          <a:bodyPr wrap="square" rtlCol="0">
            <a:spAutoFit/>
          </a:bodyPr>
          <a:lstStyle/>
          <a:p>
            <a:pPr algn="ctr"/>
            <a:r>
              <a:rPr lang="en-BE" sz="1400" b="1" dirty="0"/>
              <a:t>19</a:t>
            </a:r>
            <a:r>
              <a:rPr lang="en-US" sz="1400" b="1" dirty="0"/>
              <a:t>,0</a:t>
            </a:r>
            <a:r>
              <a:rPr lang="en-GB" sz="1400" b="1" dirty="0"/>
              <a:t>%</a:t>
            </a:r>
            <a:endParaRPr lang="x-none" sz="1400" b="1" dirty="0"/>
          </a:p>
        </p:txBody>
      </p:sp>
      <p:sp>
        <p:nvSpPr>
          <p:cNvPr id="34" name="TextBox 33">
            <a:extLst>
              <a:ext uri="{FF2B5EF4-FFF2-40B4-BE49-F238E27FC236}">
                <a16:creationId xmlns:a16="http://schemas.microsoft.com/office/drawing/2014/main" id="{C515B2AC-9AE2-7C40-9F08-527B0E9589F2}"/>
              </a:ext>
            </a:extLst>
          </p:cNvPr>
          <p:cNvSpPr txBox="1"/>
          <p:nvPr/>
        </p:nvSpPr>
        <p:spPr>
          <a:xfrm>
            <a:off x="5916097" y="4976925"/>
            <a:ext cx="1076243" cy="307777"/>
          </a:xfrm>
          <a:prstGeom prst="rect">
            <a:avLst/>
          </a:prstGeom>
          <a:noFill/>
        </p:spPr>
        <p:txBody>
          <a:bodyPr wrap="square" rtlCol="0">
            <a:spAutoFit/>
          </a:bodyPr>
          <a:lstStyle/>
          <a:p>
            <a:pPr algn="ctr"/>
            <a:r>
              <a:rPr lang="en-BE" sz="1400" b="1"/>
              <a:t>7,6</a:t>
            </a:r>
            <a:r>
              <a:rPr lang="en-GB" sz="1400" b="1"/>
              <a:t>%</a:t>
            </a:r>
            <a:endParaRPr lang="x-none" sz="1400" b="1"/>
          </a:p>
        </p:txBody>
      </p:sp>
      <p:sp>
        <p:nvSpPr>
          <p:cNvPr id="35" name="TextBox 34">
            <a:extLst>
              <a:ext uri="{FF2B5EF4-FFF2-40B4-BE49-F238E27FC236}">
                <a16:creationId xmlns:a16="http://schemas.microsoft.com/office/drawing/2014/main" id="{913E000B-9223-4E43-B0FB-850C5E49A006}"/>
              </a:ext>
            </a:extLst>
          </p:cNvPr>
          <p:cNvSpPr txBox="1"/>
          <p:nvPr/>
        </p:nvSpPr>
        <p:spPr>
          <a:xfrm>
            <a:off x="9796193" y="4861510"/>
            <a:ext cx="1088084" cy="307777"/>
          </a:xfrm>
          <a:prstGeom prst="rect">
            <a:avLst/>
          </a:prstGeom>
          <a:noFill/>
        </p:spPr>
        <p:txBody>
          <a:bodyPr wrap="square" rtlCol="0">
            <a:spAutoFit/>
          </a:bodyPr>
          <a:lstStyle/>
          <a:p>
            <a:r>
              <a:rPr lang="en-BE" sz="1400" b="1"/>
              <a:t>60,2</a:t>
            </a:r>
            <a:r>
              <a:rPr lang="en-GB" sz="1400" b="1"/>
              <a:t>%</a:t>
            </a:r>
            <a:endParaRPr lang="x-none" sz="1400" b="1"/>
          </a:p>
        </p:txBody>
      </p:sp>
      <p:sp>
        <p:nvSpPr>
          <p:cNvPr id="36" name="TextBox 35">
            <a:extLst>
              <a:ext uri="{FF2B5EF4-FFF2-40B4-BE49-F238E27FC236}">
                <a16:creationId xmlns:a16="http://schemas.microsoft.com/office/drawing/2014/main" id="{F8E0BA96-E20E-C743-A5F0-EE00F93E50B2}"/>
              </a:ext>
            </a:extLst>
          </p:cNvPr>
          <p:cNvSpPr txBox="1"/>
          <p:nvPr/>
        </p:nvSpPr>
        <p:spPr>
          <a:xfrm>
            <a:off x="9827275" y="5566266"/>
            <a:ext cx="1088084" cy="307777"/>
          </a:xfrm>
          <a:prstGeom prst="rect">
            <a:avLst/>
          </a:prstGeom>
          <a:noFill/>
        </p:spPr>
        <p:txBody>
          <a:bodyPr wrap="square" rtlCol="0">
            <a:spAutoFit/>
          </a:bodyPr>
          <a:lstStyle/>
          <a:p>
            <a:r>
              <a:rPr lang="en-BE" sz="1400" b="1"/>
              <a:t>39,8</a:t>
            </a:r>
            <a:r>
              <a:rPr lang="en-GB" sz="1400" b="1"/>
              <a:t>%</a:t>
            </a:r>
            <a:endParaRPr lang="x-none" sz="1400" b="1"/>
          </a:p>
        </p:txBody>
      </p:sp>
      <p:sp>
        <p:nvSpPr>
          <p:cNvPr id="38" name="TextBox 37">
            <a:extLst>
              <a:ext uri="{FF2B5EF4-FFF2-40B4-BE49-F238E27FC236}">
                <a16:creationId xmlns:a16="http://schemas.microsoft.com/office/drawing/2014/main" id="{DD357848-EE59-9245-AC5E-98A379A8E94F}"/>
              </a:ext>
            </a:extLst>
          </p:cNvPr>
          <p:cNvSpPr txBox="1"/>
          <p:nvPr/>
        </p:nvSpPr>
        <p:spPr>
          <a:xfrm>
            <a:off x="9888793" y="6252364"/>
            <a:ext cx="1088084" cy="307777"/>
          </a:xfrm>
          <a:prstGeom prst="rect">
            <a:avLst/>
          </a:prstGeom>
          <a:noFill/>
        </p:spPr>
        <p:txBody>
          <a:bodyPr wrap="square" rtlCol="0">
            <a:spAutoFit/>
          </a:bodyPr>
          <a:lstStyle/>
          <a:p>
            <a:r>
              <a:rPr lang="en-GB" sz="1400" b="1"/>
              <a:t>0,</a:t>
            </a:r>
            <a:r>
              <a:rPr lang="en-BE" sz="1400" b="1"/>
              <a:t>0</a:t>
            </a:r>
            <a:r>
              <a:rPr lang="en-GB" sz="1400" b="1"/>
              <a:t>%</a:t>
            </a:r>
            <a:endParaRPr lang="x-none" sz="1400" b="1"/>
          </a:p>
        </p:txBody>
      </p:sp>
      <p:sp>
        <p:nvSpPr>
          <p:cNvPr id="39" name="TextBox 38">
            <a:extLst>
              <a:ext uri="{FF2B5EF4-FFF2-40B4-BE49-F238E27FC236}">
                <a16:creationId xmlns:a16="http://schemas.microsoft.com/office/drawing/2014/main" id="{D9ACBC68-EA2B-2E4E-9396-308874DFFBA6}"/>
              </a:ext>
            </a:extLst>
          </p:cNvPr>
          <p:cNvSpPr txBox="1"/>
          <p:nvPr/>
        </p:nvSpPr>
        <p:spPr>
          <a:xfrm>
            <a:off x="8856094" y="6184748"/>
            <a:ext cx="1228725" cy="461665"/>
          </a:xfrm>
          <a:prstGeom prst="rect">
            <a:avLst/>
          </a:prstGeom>
          <a:noFill/>
        </p:spPr>
        <p:txBody>
          <a:bodyPr wrap="square" rtlCol="0">
            <a:spAutoFit/>
          </a:bodyPr>
          <a:lstStyle/>
          <a:p>
            <a:pPr algn="ctr"/>
            <a:r>
              <a:rPr lang="en-GB" sz="2400" b="1">
                <a:solidFill>
                  <a:srgbClr val="009F80"/>
                </a:solidFill>
              </a:rPr>
              <a:t>X/?</a:t>
            </a:r>
            <a:endParaRPr lang="x-none" sz="2400">
              <a:solidFill>
                <a:srgbClr val="009F80"/>
              </a:solidFill>
            </a:endParaRPr>
          </a:p>
        </p:txBody>
      </p:sp>
      <p:sp>
        <p:nvSpPr>
          <p:cNvPr id="40" name="TextBox 39">
            <a:extLst>
              <a:ext uri="{FF2B5EF4-FFF2-40B4-BE49-F238E27FC236}">
                <a16:creationId xmlns:a16="http://schemas.microsoft.com/office/drawing/2014/main" id="{95D795EB-78D1-1A4A-9474-9F04B4A91008}"/>
              </a:ext>
            </a:extLst>
          </p:cNvPr>
          <p:cNvSpPr txBox="1"/>
          <p:nvPr/>
        </p:nvSpPr>
        <p:spPr>
          <a:xfrm>
            <a:off x="8792677" y="5155313"/>
            <a:ext cx="1228725" cy="246221"/>
          </a:xfrm>
          <a:prstGeom prst="rect">
            <a:avLst/>
          </a:prstGeom>
          <a:noFill/>
        </p:spPr>
        <p:txBody>
          <a:bodyPr wrap="square" rtlCol="0">
            <a:spAutoFit/>
          </a:bodyPr>
          <a:lstStyle/>
          <a:p>
            <a:pPr algn="ctr"/>
            <a:r>
              <a:rPr lang="en-GB" sz="1000" b="1">
                <a:solidFill>
                  <a:srgbClr val="009F80"/>
                </a:solidFill>
              </a:rPr>
              <a:t>Hommes</a:t>
            </a:r>
            <a:endParaRPr lang="x-none" sz="1000">
              <a:solidFill>
                <a:srgbClr val="009F80"/>
              </a:solidFill>
            </a:endParaRPr>
          </a:p>
        </p:txBody>
      </p:sp>
      <p:sp>
        <p:nvSpPr>
          <p:cNvPr id="41" name="TextBox 40">
            <a:extLst>
              <a:ext uri="{FF2B5EF4-FFF2-40B4-BE49-F238E27FC236}">
                <a16:creationId xmlns:a16="http://schemas.microsoft.com/office/drawing/2014/main" id="{55B27197-ECC7-6D46-9164-52A612A70F79}"/>
              </a:ext>
            </a:extLst>
          </p:cNvPr>
          <p:cNvSpPr txBox="1"/>
          <p:nvPr/>
        </p:nvSpPr>
        <p:spPr>
          <a:xfrm>
            <a:off x="8823157" y="5909292"/>
            <a:ext cx="1228725" cy="246221"/>
          </a:xfrm>
          <a:prstGeom prst="rect">
            <a:avLst/>
          </a:prstGeom>
          <a:noFill/>
        </p:spPr>
        <p:txBody>
          <a:bodyPr wrap="square" rtlCol="0">
            <a:spAutoFit/>
          </a:bodyPr>
          <a:lstStyle/>
          <a:p>
            <a:pPr algn="ctr"/>
            <a:r>
              <a:rPr lang="en-GB" sz="1000" b="1">
                <a:solidFill>
                  <a:srgbClr val="009F80"/>
                </a:solidFill>
              </a:rPr>
              <a:t>Femmes</a:t>
            </a:r>
            <a:endParaRPr lang="x-none" sz="1000">
              <a:solidFill>
                <a:srgbClr val="009F80"/>
              </a:solidFill>
            </a:endParaRPr>
          </a:p>
        </p:txBody>
      </p:sp>
      <p:cxnSp>
        <p:nvCxnSpPr>
          <p:cNvPr id="43" name="Straight Connector 42">
            <a:extLst>
              <a:ext uri="{FF2B5EF4-FFF2-40B4-BE49-F238E27FC236}">
                <a16:creationId xmlns:a16="http://schemas.microsoft.com/office/drawing/2014/main" id="{0F8BD41B-362C-6C46-BBDF-1F7B6A6778E9}"/>
              </a:ext>
            </a:extLst>
          </p:cNvPr>
          <p:cNvCxnSpPr>
            <a:cxnSpLocks/>
          </p:cNvCxnSpPr>
          <p:nvPr/>
        </p:nvCxnSpPr>
        <p:spPr>
          <a:xfrm flipH="1">
            <a:off x="2118523" y="4976925"/>
            <a:ext cx="12762" cy="1218579"/>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7BCBC228-5FBC-7940-8201-D278D22A58D0}"/>
              </a:ext>
            </a:extLst>
          </p:cNvPr>
          <p:cNvCxnSpPr>
            <a:cxnSpLocks/>
          </p:cNvCxnSpPr>
          <p:nvPr/>
        </p:nvCxnSpPr>
        <p:spPr>
          <a:xfrm flipH="1">
            <a:off x="9931264" y="5323175"/>
            <a:ext cx="829780" cy="0"/>
          </a:xfrm>
          <a:prstGeom prst="line">
            <a:avLst/>
          </a:prstGeom>
          <a:ln w="9525"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950F40FB-55A8-5B46-BE46-3070BFEE9AF1}"/>
              </a:ext>
            </a:extLst>
          </p:cNvPr>
          <p:cNvCxnSpPr>
            <a:cxnSpLocks/>
          </p:cNvCxnSpPr>
          <p:nvPr/>
        </p:nvCxnSpPr>
        <p:spPr>
          <a:xfrm flipH="1">
            <a:off x="9886563" y="6170180"/>
            <a:ext cx="829780" cy="0"/>
          </a:xfrm>
          <a:prstGeom prst="line">
            <a:avLst/>
          </a:prstGeom>
          <a:ln w="9525"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A37A04AF-4AE9-468B-8E6E-4D754177D2AB}"/>
              </a:ext>
            </a:extLst>
          </p:cNvPr>
          <p:cNvCxnSpPr>
            <a:cxnSpLocks/>
          </p:cNvCxnSpPr>
          <p:nvPr/>
        </p:nvCxnSpPr>
        <p:spPr>
          <a:xfrm flipH="1">
            <a:off x="3672804" y="4968498"/>
            <a:ext cx="12762" cy="1218579"/>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CA736698-0386-4355-946D-7C1E33BD11D3}"/>
              </a:ext>
            </a:extLst>
          </p:cNvPr>
          <p:cNvCxnSpPr>
            <a:cxnSpLocks/>
          </p:cNvCxnSpPr>
          <p:nvPr/>
        </p:nvCxnSpPr>
        <p:spPr>
          <a:xfrm flipH="1">
            <a:off x="5288603" y="4973678"/>
            <a:ext cx="12762" cy="1218579"/>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5" name="Table 21">
            <a:extLst>
              <a:ext uri="{FF2B5EF4-FFF2-40B4-BE49-F238E27FC236}">
                <a16:creationId xmlns:a16="http://schemas.microsoft.com/office/drawing/2014/main" id="{D5BE69E1-8C6A-4CD7-8D1E-8963A13B2DAA}"/>
              </a:ext>
            </a:extLst>
          </p:cNvPr>
          <p:cNvGraphicFramePr>
            <a:graphicFrameLocks noGrp="1"/>
          </p:cNvGraphicFramePr>
          <p:nvPr>
            <p:extLst/>
          </p:nvPr>
        </p:nvGraphicFramePr>
        <p:xfrm>
          <a:off x="693769" y="1385018"/>
          <a:ext cx="10812606" cy="3020756"/>
        </p:xfrm>
        <a:graphic>
          <a:graphicData uri="http://schemas.openxmlformats.org/drawingml/2006/table">
            <a:tbl>
              <a:tblPr firstRow="1" bandRow="1">
                <a:tableStyleId>{5C22544A-7EE6-4342-B048-85BDC9FD1C3A}</a:tableStyleId>
              </a:tblPr>
              <a:tblGrid>
                <a:gridCol w="3957955">
                  <a:extLst>
                    <a:ext uri="{9D8B030D-6E8A-4147-A177-3AD203B41FA5}">
                      <a16:colId xmlns:a16="http://schemas.microsoft.com/office/drawing/2014/main" val="2167875887"/>
                    </a:ext>
                  </a:extLst>
                </a:gridCol>
                <a:gridCol w="1540971">
                  <a:extLst>
                    <a:ext uri="{9D8B030D-6E8A-4147-A177-3AD203B41FA5}">
                      <a16:colId xmlns:a16="http://schemas.microsoft.com/office/drawing/2014/main" val="3809446369"/>
                    </a:ext>
                  </a:extLst>
                </a:gridCol>
                <a:gridCol w="640080">
                  <a:extLst>
                    <a:ext uri="{9D8B030D-6E8A-4147-A177-3AD203B41FA5}">
                      <a16:colId xmlns:a16="http://schemas.microsoft.com/office/drawing/2014/main" val="3690606128"/>
                    </a:ext>
                  </a:extLst>
                </a:gridCol>
                <a:gridCol w="1351280">
                  <a:extLst>
                    <a:ext uri="{9D8B030D-6E8A-4147-A177-3AD203B41FA5}">
                      <a16:colId xmlns:a16="http://schemas.microsoft.com/office/drawing/2014/main" val="307491752"/>
                    </a:ext>
                  </a:extLst>
                </a:gridCol>
                <a:gridCol w="1283880">
                  <a:extLst>
                    <a:ext uri="{9D8B030D-6E8A-4147-A177-3AD203B41FA5}">
                      <a16:colId xmlns:a16="http://schemas.microsoft.com/office/drawing/2014/main" val="2915168376"/>
                    </a:ext>
                  </a:extLst>
                </a:gridCol>
                <a:gridCol w="1449160">
                  <a:extLst>
                    <a:ext uri="{9D8B030D-6E8A-4147-A177-3AD203B41FA5}">
                      <a16:colId xmlns:a16="http://schemas.microsoft.com/office/drawing/2014/main" val="1276093943"/>
                    </a:ext>
                  </a:extLst>
                </a:gridCol>
                <a:gridCol w="589280">
                  <a:extLst>
                    <a:ext uri="{9D8B030D-6E8A-4147-A177-3AD203B41FA5}">
                      <a16:colId xmlns:a16="http://schemas.microsoft.com/office/drawing/2014/main" val="387961659"/>
                    </a:ext>
                  </a:extLst>
                </a:gridCol>
              </a:tblGrid>
              <a:tr h="521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300" b="1" kern="1200" noProof="0">
                          <a:solidFill>
                            <a:schemeClr val="bg1"/>
                          </a:solidFill>
                          <a:effectLst/>
                          <a:latin typeface="+mn-lt"/>
                          <a:ea typeface="+mn-ea"/>
                          <a:cs typeface="+mn-cs"/>
                        </a:rPr>
                        <a:t>Catégorie ETHOS Light</a:t>
                      </a:r>
                      <a:endParaRPr lang="nl-BE" sz="1300" noProof="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algn="ctr"/>
                      <a:r>
                        <a:rPr lang="fr-BE" sz="1300" b="1" kern="1200" noProof="0">
                          <a:solidFill>
                            <a:schemeClr val="bg1"/>
                          </a:solidFill>
                          <a:effectLst/>
                          <a:latin typeface="+mn-lt"/>
                          <a:ea typeface="+mn-ea"/>
                          <a:cs typeface="+mn-cs"/>
                        </a:rPr>
                        <a:t>Adultes</a:t>
                      </a:r>
                    </a:p>
                    <a:p>
                      <a:pPr algn="ctr"/>
                      <a:r>
                        <a:rPr lang="nl-BE" sz="1300" b="1" kern="1200" noProof="0">
                          <a:solidFill>
                            <a:schemeClr val="tx1"/>
                          </a:solidFill>
                          <a:effectLst/>
                          <a:latin typeface="+mn-lt"/>
                          <a:ea typeface="+mn-ea"/>
                          <a:cs typeface="+mn-cs"/>
                        </a:rPr>
                        <a:t>(#</a:t>
                      </a:r>
                      <a:r>
                        <a:rPr lang="en-BE" sz="1300" b="1" kern="1200" noProof="0">
                          <a:solidFill>
                            <a:schemeClr val="tx1"/>
                          </a:solidFill>
                          <a:effectLst/>
                          <a:latin typeface="+mn-lt"/>
                          <a:ea typeface="+mn-ea"/>
                          <a:cs typeface="+mn-cs"/>
                        </a:rPr>
                        <a:t>621</a:t>
                      </a:r>
                      <a:r>
                        <a:rPr lang="nl-BE" sz="1300" b="1" kern="1200" noProof="0">
                          <a:solidFill>
                            <a:schemeClr val="tx1"/>
                          </a:solidFill>
                          <a:effectLst/>
                          <a:latin typeface="+mn-lt"/>
                          <a:ea typeface="+mn-ea"/>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300" b="1" kern="1200">
                          <a:solidFill>
                            <a:schemeClr val="bg1"/>
                          </a:solidFill>
                          <a:effectLst/>
                          <a:latin typeface="+mn-lt"/>
                          <a:ea typeface="+mn-ea"/>
                          <a:cs typeface="+mn-cs"/>
                        </a:rPr>
                        <a:t>%</a:t>
                      </a:r>
                      <a:endParaRPr lang="en-US" sz="1300" b="1" kern="120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x-none" sz="1300" b="1"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algn="ctr"/>
                      <a:r>
                        <a:rPr lang="fr-BE" sz="1300" b="1" kern="1200" noProof="0">
                          <a:solidFill>
                            <a:schemeClr val="bg1"/>
                          </a:solidFill>
                          <a:effectLst/>
                          <a:latin typeface="+mn-lt"/>
                          <a:ea typeface="+mn-ea"/>
                          <a:cs typeface="+mn-cs"/>
                        </a:rPr>
                        <a:t>Dont hommes</a:t>
                      </a:r>
                    </a:p>
                    <a:p>
                      <a:pPr algn="ctr"/>
                      <a:r>
                        <a:rPr lang="nl-BE" sz="1300" b="1" kern="1200" noProof="0">
                          <a:solidFill>
                            <a:schemeClr val="bg1"/>
                          </a:solidFill>
                          <a:effectLst/>
                          <a:latin typeface="+mn-lt"/>
                          <a:ea typeface="+mn-ea"/>
                          <a:cs typeface="+mn-cs"/>
                        </a:rPr>
                        <a:t> </a:t>
                      </a:r>
                      <a:r>
                        <a:rPr lang="en-GB" sz="1300" b="1" kern="1200">
                          <a:solidFill>
                            <a:schemeClr val="bg1"/>
                          </a:solidFill>
                          <a:effectLst/>
                          <a:latin typeface="+mn-lt"/>
                          <a:ea typeface="+mn-ea"/>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algn="ctr"/>
                      <a:r>
                        <a:rPr lang="fr-BE" sz="1300" b="1" kern="1200" noProof="0">
                          <a:solidFill>
                            <a:schemeClr val="bg1"/>
                          </a:solidFill>
                          <a:effectLst/>
                          <a:latin typeface="+mn-lt"/>
                          <a:ea typeface="+mn-ea"/>
                          <a:cs typeface="+mn-cs"/>
                        </a:rPr>
                        <a:t>Dont femmes </a:t>
                      </a:r>
                      <a:r>
                        <a:rPr lang="nl-BE" sz="1300" b="1" kern="1200" noProof="0">
                          <a:solidFill>
                            <a:schemeClr val="bg1"/>
                          </a:solidFill>
                          <a:effectLst/>
                          <a:latin typeface="+mn-lt"/>
                          <a:ea typeface="+mn-ea"/>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algn="ctr"/>
                      <a:r>
                        <a:rPr lang="fr-BE" sz="1300" b="1" kern="1200" noProof="0">
                          <a:solidFill>
                            <a:schemeClr val="bg1"/>
                          </a:solidFill>
                          <a:effectLst/>
                          <a:latin typeface="+mn-lt"/>
                          <a:ea typeface="+mn-ea"/>
                          <a:cs typeface="+mn-cs"/>
                        </a:rPr>
                        <a:t>Enfants</a:t>
                      </a:r>
                    </a:p>
                    <a:p>
                      <a:pPr algn="ctr"/>
                      <a:r>
                        <a:rPr lang="nl-BE" sz="1300" b="1" kern="1200" noProof="0">
                          <a:solidFill>
                            <a:schemeClr val="tx1"/>
                          </a:solidFill>
                          <a:effectLst/>
                          <a:latin typeface="+mn-lt"/>
                          <a:ea typeface="+mn-ea"/>
                          <a:cs typeface="+mn-cs"/>
                        </a:rPr>
                        <a:t>(#2</a:t>
                      </a:r>
                      <a:r>
                        <a:rPr lang="en-BE" sz="1300" b="1" kern="1200" noProof="0">
                          <a:solidFill>
                            <a:schemeClr val="tx1"/>
                          </a:solidFill>
                          <a:effectLst/>
                          <a:latin typeface="+mn-lt"/>
                          <a:ea typeface="+mn-ea"/>
                          <a:cs typeface="+mn-cs"/>
                        </a:rPr>
                        <a:t>67</a:t>
                      </a:r>
                      <a:r>
                        <a:rPr lang="nl-BE" sz="1300" b="1" kern="1200" noProof="0">
                          <a:solidFill>
                            <a:schemeClr val="tx1"/>
                          </a:solidFill>
                          <a:effectLst/>
                          <a:latin typeface="+mn-lt"/>
                          <a:ea typeface="+mn-ea"/>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300" b="1" kern="1200">
                          <a:solidFill>
                            <a:schemeClr val="bg1"/>
                          </a:solidFill>
                          <a:effectLst/>
                          <a:latin typeface="+mn-lt"/>
                          <a:ea typeface="+mn-ea"/>
                          <a:cs typeface="+mn-cs"/>
                        </a:rPr>
                        <a:t>%</a:t>
                      </a:r>
                      <a:br>
                        <a:rPr lang="en-US" sz="1300" b="1" kern="1200">
                          <a:solidFill>
                            <a:schemeClr val="bg1"/>
                          </a:solidFill>
                          <a:effectLst/>
                          <a:latin typeface="+mn-lt"/>
                          <a:ea typeface="+mn-ea"/>
                          <a:cs typeface="+mn-cs"/>
                        </a:rPr>
                      </a:br>
                      <a:endParaRPr lang="x-none" sz="1300" b="1"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F80"/>
                    </a:solidFill>
                  </a:tcPr>
                </a:tc>
                <a:extLst>
                  <a:ext uri="{0D108BD9-81ED-4DB2-BD59-A6C34878D82A}">
                    <a16:rowId xmlns:a16="http://schemas.microsoft.com/office/drawing/2014/main" val="2478039409"/>
                  </a:ext>
                </a:extLst>
              </a:tr>
              <a:tr h="277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b="1" kern="1200" noProof="0">
                          <a:solidFill>
                            <a:schemeClr val="tx1"/>
                          </a:solidFill>
                          <a:effectLst/>
                          <a:latin typeface="+mn-lt"/>
                          <a:ea typeface="+mn-ea"/>
                          <a:cs typeface="+mn-cs"/>
                        </a:rPr>
                        <a:t>1 - Espace public</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kern="1200">
                          <a:solidFill>
                            <a:schemeClr val="tx1"/>
                          </a:solidFill>
                          <a:effectLst/>
                          <a:latin typeface="+mn-lt"/>
                          <a:ea typeface="+mn-ea"/>
                          <a:cs typeface="+mn-cs"/>
                        </a:rPr>
                        <a:t>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kern="1200">
                          <a:solidFill>
                            <a:schemeClr val="tx1"/>
                          </a:solidFill>
                          <a:effectLst/>
                          <a:latin typeface="+mn-lt"/>
                          <a:ea typeface="+mn-ea"/>
                          <a:cs typeface="+mn-cs"/>
                        </a:rPr>
                        <a:t>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kern="1200">
                          <a:solidFill>
                            <a:schemeClr val="tx1"/>
                          </a:solidFill>
                          <a:effectLst/>
                          <a:latin typeface="+mn-lt"/>
                          <a:ea typeface="+mn-ea"/>
                          <a:cs typeface="+mn-cs"/>
                        </a:rPr>
                        <a:t>81,8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kern="1200">
                          <a:solidFill>
                            <a:schemeClr val="tx1"/>
                          </a:solidFill>
                          <a:effectLst/>
                          <a:latin typeface="+mn-lt"/>
                          <a:ea typeface="+mn-ea"/>
                          <a:cs typeface="+mn-cs"/>
                        </a:rPr>
                        <a:t>18,2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kern="1200">
                          <a:solidFill>
                            <a:schemeClr val="tx1"/>
                          </a:solidFill>
                          <a:effectLst/>
                          <a:latin typeface="+mn-lt"/>
                          <a:ea typeface="+mn-ea"/>
                          <a:cs typeface="+mn-cs"/>
                        </a:rPr>
                        <a:t>0,4</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391949"/>
                  </a:ext>
                </a:extLst>
              </a:tr>
              <a:tr h="242813">
                <a:tc>
                  <a:txBody>
                    <a:bodyPr/>
                    <a:lstStyle/>
                    <a:p>
                      <a:r>
                        <a:rPr lang="fr-BE" sz="1100" b="1" noProof="0">
                          <a:solidFill>
                            <a:schemeClr val="tx1"/>
                          </a:solidFill>
                          <a:effectLst/>
                          <a:latin typeface="Helvetica" pitchFamily="2" charset="0"/>
                        </a:rPr>
                        <a:t>2 - Hébergement d'urgence (abri de nuit,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3</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0,5</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33,3</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66,7</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1</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en-BE" sz="1100" b="0">
                          <a:solidFill>
                            <a:schemeClr val="tx1"/>
                          </a:solidFill>
                          <a:effectLst/>
                          <a:latin typeface="Helvetica" pitchFamily="2" charset="0"/>
                        </a:rPr>
                        <a:t>0,4</a:t>
                      </a:r>
                      <a:endParaRPr lang="en-GB" sz="1100" b="0">
                        <a:solidFill>
                          <a:schemeClr val="tx1"/>
                        </a:solidFill>
                        <a:effectLst/>
                        <a:latin typeface="Helvetic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extLst>
                  <a:ext uri="{0D108BD9-81ED-4DB2-BD59-A6C34878D82A}">
                    <a16:rowId xmlns:a16="http://schemas.microsoft.com/office/drawing/2014/main" val="1855123827"/>
                  </a:ext>
                </a:extLst>
              </a:tr>
              <a:tr h="357396">
                <a:tc>
                  <a:txBody>
                    <a:bodyPr/>
                    <a:lstStyle/>
                    <a:p>
                      <a:pPr algn="l"/>
                      <a:r>
                        <a:rPr lang="fr-BE" sz="1100" b="1" noProof="0">
                          <a:solidFill>
                            <a:schemeClr val="tx1"/>
                          </a:solidFill>
                        </a:rPr>
                        <a:t>3 - Foyer d'hébergement (maison d’accueil, logement de transit,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224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36,1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44,2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55,8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181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BE" sz="1100" b="0">
                          <a:solidFill>
                            <a:schemeClr val="tx1"/>
                          </a:solidFill>
                        </a:rPr>
                        <a:t>67,8</a:t>
                      </a:r>
                      <a:endParaRPr lang="fr-BE" sz="11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794882"/>
                  </a:ext>
                </a:extLst>
              </a:tr>
              <a:tr h="357396">
                <a:tc>
                  <a:txBody>
                    <a:bodyPr/>
                    <a:lstStyle/>
                    <a:p>
                      <a:pPr algn="l"/>
                      <a:r>
                        <a:rPr lang="fr-BE" sz="1100" b="1" noProof="0">
                          <a:solidFill>
                            <a:schemeClr val="tx1"/>
                          </a:solidFill>
                        </a:rPr>
                        <a:t>4 - En institution (ILA, santé mentale, prison, aide à la jeunesse,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8,5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81,1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18,9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tc>
                  <a:txBody>
                    <a:bodyPr/>
                    <a:lstStyle/>
                    <a:p>
                      <a:pPr algn="ctr"/>
                      <a:r>
                        <a:rPr lang="x-none" sz="1100" b="0">
                          <a:solidFill>
                            <a:schemeClr val="tx1"/>
                          </a:solidFill>
                        </a:rPr>
                        <a:t>4,1</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EBE9"/>
                    </a:solidFill>
                  </a:tcPr>
                </a:tc>
                <a:extLst>
                  <a:ext uri="{0D108BD9-81ED-4DB2-BD59-A6C34878D82A}">
                    <a16:rowId xmlns:a16="http://schemas.microsoft.com/office/drawing/2014/main" val="3571559421"/>
                  </a:ext>
                </a:extLst>
              </a:tr>
              <a:tr h="277265">
                <a:tc>
                  <a:txBody>
                    <a:bodyPr/>
                    <a:lstStyle/>
                    <a:p>
                      <a:pPr algn="l"/>
                      <a:r>
                        <a:rPr lang="fr-FR" sz="1100" b="1" noProof="0">
                          <a:solidFill>
                            <a:schemeClr val="tx1"/>
                          </a:solidFill>
                        </a:rPr>
                        <a:t>5 - Lieu non conventionnel (tente, garage, squat, …)</a:t>
                      </a:r>
                      <a:endParaRPr lang="nl-BE" sz="1100" b="1"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76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73,7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26,3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4,5</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278554"/>
                  </a:ext>
                </a:extLst>
              </a:tr>
              <a:tr h="277265">
                <a:tc>
                  <a:txBody>
                    <a:bodyPr/>
                    <a:lstStyle/>
                    <a:p>
                      <a:pPr algn="l"/>
                      <a:r>
                        <a:rPr lang="fr-FR" sz="1100" b="1" noProof="0" dirty="0">
                          <a:solidFill>
                            <a:schemeClr val="tx1"/>
                          </a:solidFill>
                        </a:rPr>
                        <a:t>6 - Chez des parents / amis / tiers</a:t>
                      </a:r>
                      <a:endParaRPr lang="nl-BE" sz="11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221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marL="0" algn="ctr" defTabSz="914400" rtl="0" eaLnBrk="1" latinLnBrk="0" hangingPunct="1"/>
                      <a:r>
                        <a:rPr lang="x-none" sz="1100" b="0" kern="1200">
                          <a:solidFill>
                            <a:schemeClr val="tx1"/>
                          </a:solidFill>
                          <a:latin typeface="+mn-lt"/>
                          <a:ea typeface="+mn-ea"/>
                          <a:cs typeface="+mn-cs"/>
                        </a:rPr>
                        <a:t>35,6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marL="0" algn="ctr" defTabSz="914400" rtl="0" eaLnBrk="1" latinLnBrk="0" hangingPunct="1"/>
                      <a:r>
                        <a:rPr lang="x-none" sz="1100" b="0" kern="1200">
                          <a:solidFill>
                            <a:schemeClr val="tx1"/>
                          </a:solidFill>
                          <a:latin typeface="+mn-lt"/>
                          <a:ea typeface="+mn-ea"/>
                          <a:cs typeface="+mn-cs"/>
                        </a:rPr>
                        <a:t>64,3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marL="0" algn="ctr" defTabSz="914400" rtl="0" eaLnBrk="1" latinLnBrk="0" hangingPunct="1"/>
                      <a:r>
                        <a:rPr lang="x-none" sz="1100" b="0" kern="1200">
                          <a:solidFill>
                            <a:schemeClr val="tx1"/>
                          </a:solidFill>
                          <a:latin typeface="+mn-lt"/>
                          <a:ea typeface="+mn-ea"/>
                          <a:cs typeface="+mn-cs"/>
                        </a:rPr>
                        <a:t>35,7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marL="0" algn="ctr" defTabSz="914400" rtl="0" eaLnBrk="1" latinLnBrk="0" hangingPunct="1"/>
                      <a:r>
                        <a:rPr lang="x-none" sz="1100" b="0" kern="1200">
                          <a:solidFill>
                            <a:schemeClr val="tx1"/>
                          </a:solidFill>
                          <a:latin typeface="+mn-lt"/>
                          <a:ea typeface="+mn-ea"/>
                          <a:cs typeface="+mn-cs"/>
                        </a:rPr>
                        <a:t>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marL="0" algn="ctr" defTabSz="914400" rtl="0" eaLnBrk="1" latinLnBrk="0" hangingPunct="1"/>
                      <a:r>
                        <a:rPr lang="x-none" sz="1100" b="0" kern="1200">
                          <a:solidFill>
                            <a:schemeClr val="tx1"/>
                          </a:solidFill>
                          <a:latin typeface="+mn-lt"/>
                          <a:ea typeface="+mn-ea"/>
                          <a:cs typeface="+mn-cs"/>
                        </a:rPr>
                        <a:t>22,8</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extLst>
                  <a:ext uri="{0D108BD9-81ED-4DB2-BD59-A6C34878D82A}">
                    <a16:rowId xmlns:a16="http://schemas.microsoft.com/office/drawing/2014/main" val="100780399"/>
                  </a:ext>
                </a:extLst>
              </a:tr>
              <a:tr h="277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b="1" noProof="0">
                          <a:solidFill>
                            <a:schemeClr val="tx1"/>
                          </a:solidFill>
                        </a:rPr>
                        <a:t>7 - Menace d'expulsion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BE" sz="1100" b="0">
                          <a:solidFill>
                            <a:schemeClr val="tx1"/>
                          </a:solidFill>
                        </a:rPr>
                        <a:t>50,0</a:t>
                      </a:r>
                      <a:endParaRPr lang="fr-BE" sz="11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1100" b="0">
                          <a:solidFill>
                            <a:schemeClr val="tx1"/>
                          </a:solidFill>
                        </a:rPr>
                        <a:t>0,0</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156544"/>
                  </a:ext>
                </a:extLst>
              </a:tr>
              <a:tr h="277265">
                <a:tc>
                  <a:txBody>
                    <a:bodyPr/>
                    <a:lstStyle/>
                    <a:p>
                      <a:pPr algn="l"/>
                      <a:r>
                        <a:rPr lang="nl-BE" sz="1100" b="1" noProof="0">
                          <a:solidFill>
                            <a:schemeClr val="tx1"/>
                          </a:solidFill>
                        </a:rPr>
                        <a:t>Situation 28/10 inconnue, sans-abrisme confirmé</a:t>
                      </a:r>
                      <a:endParaRPr lang="nl-BE" sz="11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100,0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a:solidFill>
                            <a:schemeClr val="tx1"/>
                          </a:solidFill>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tc>
                  <a:txBody>
                    <a:bodyPr/>
                    <a:lstStyle/>
                    <a:p>
                      <a:pPr algn="ctr"/>
                      <a:r>
                        <a:rPr lang="x-none" sz="1100" b="0" dirty="0">
                          <a:solidFill>
                            <a:schemeClr val="tx1"/>
                          </a:solidFill>
                        </a:rPr>
                        <a:t>0,0</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6E3"/>
                    </a:solidFill>
                  </a:tcPr>
                </a:tc>
                <a:extLst>
                  <a:ext uri="{0D108BD9-81ED-4DB2-BD59-A6C34878D82A}">
                    <a16:rowId xmlns:a16="http://schemas.microsoft.com/office/drawing/2014/main" val="476897496"/>
                  </a:ext>
                </a:extLst>
              </a:tr>
            </a:tbl>
          </a:graphicData>
        </a:graphic>
      </p:graphicFrame>
      <p:sp>
        <p:nvSpPr>
          <p:cNvPr id="2" name="Rectangle 1">
            <a:extLst>
              <a:ext uri="{FF2B5EF4-FFF2-40B4-BE49-F238E27FC236}">
                <a16:creationId xmlns:a16="http://schemas.microsoft.com/office/drawing/2014/main" id="{34CE954F-E8F5-4CF8-B243-D7436D0B615A}"/>
              </a:ext>
            </a:extLst>
          </p:cNvPr>
          <p:cNvSpPr/>
          <p:nvPr/>
        </p:nvSpPr>
        <p:spPr>
          <a:xfrm>
            <a:off x="691426" y="1392134"/>
            <a:ext cx="10812606" cy="30098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ZoneTexte 2">
            <a:extLst>
              <a:ext uri="{FF2B5EF4-FFF2-40B4-BE49-F238E27FC236}">
                <a16:creationId xmlns:a16="http://schemas.microsoft.com/office/drawing/2014/main" id="{1F427027-0085-4420-9072-112F260A31DA}"/>
              </a:ext>
            </a:extLst>
          </p:cNvPr>
          <p:cNvSpPr txBox="1"/>
          <p:nvPr/>
        </p:nvSpPr>
        <p:spPr>
          <a:xfrm>
            <a:off x="9163533" y="648976"/>
            <a:ext cx="2275840" cy="369332"/>
          </a:xfrm>
          <a:prstGeom prst="rect">
            <a:avLst/>
          </a:prstGeom>
          <a:solidFill>
            <a:schemeClr val="accent6">
              <a:lumMod val="60000"/>
              <a:lumOff val="40000"/>
            </a:schemeClr>
          </a:solidFill>
        </p:spPr>
        <p:txBody>
          <a:bodyPr wrap="square" rtlCol="0">
            <a:spAutoFit/>
          </a:bodyPr>
          <a:lstStyle/>
          <a:p>
            <a:r>
              <a:rPr lang="fr-FR" dirty="0"/>
              <a:t>BRABANT WALLON</a:t>
            </a:r>
            <a:endParaRPr lang="fr-BE" dirty="0"/>
          </a:p>
        </p:txBody>
      </p:sp>
    </p:spTree>
    <p:extLst>
      <p:ext uri="{BB962C8B-B14F-4D97-AF65-F5344CB8AC3E}">
        <p14:creationId xmlns:p14="http://schemas.microsoft.com/office/powerpoint/2010/main" val="168639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DC218B4-20F8-4369-803E-940912B8E2EA}"/>
              </a:ext>
            </a:extLst>
          </p:cNvPr>
          <p:cNvSpPr/>
          <p:nvPr/>
        </p:nvSpPr>
        <p:spPr>
          <a:xfrm>
            <a:off x="0" y="13575"/>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solidFill>
                <a:schemeClr val="bg1">
                  <a:lumMod val="50000"/>
                </a:schemeClr>
              </a:solidFill>
              <a:latin typeface="+mj-lt"/>
              <a:ea typeface="+mj-ea"/>
              <a:cs typeface="+mj-cs"/>
            </a:endParaRPr>
          </a:p>
        </p:txBody>
      </p:sp>
      <p:graphicFrame>
        <p:nvGraphicFramePr>
          <p:cNvPr id="3" name="Chart 2">
            <a:extLst>
              <a:ext uri="{FF2B5EF4-FFF2-40B4-BE49-F238E27FC236}">
                <a16:creationId xmlns:a16="http://schemas.microsoft.com/office/drawing/2014/main" id="{FD6D3603-5F16-6C49-B1DD-549984A9C015}"/>
              </a:ext>
            </a:extLst>
          </p:cNvPr>
          <p:cNvGraphicFramePr/>
          <p:nvPr>
            <p:extLst/>
          </p:nvPr>
        </p:nvGraphicFramePr>
        <p:xfrm>
          <a:off x="1828801" y="1588137"/>
          <a:ext cx="8875150" cy="259778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text, silhouette&#10;&#10;Description automatically generated">
            <a:extLst>
              <a:ext uri="{FF2B5EF4-FFF2-40B4-BE49-F238E27FC236}">
                <a16:creationId xmlns:a16="http://schemas.microsoft.com/office/drawing/2014/main" id="{71B84FB3-9C59-C449-980C-31BB7DA5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424" y="5057318"/>
            <a:ext cx="1007932" cy="836370"/>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A6499767-5981-3F42-BEAB-B21C6BC635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597" y="5267861"/>
            <a:ext cx="1062415" cy="836369"/>
          </a:xfrm>
          <a:prstGeom prst="rect">
            <a:avLst/>
          </a:prstGeom>
        </p:spPr>
      </p:pic>
      <p:pic>
        <p:nvPicPr>
          <p:cNvPr id="12" name="Picture 11" descr="A picture containing text, sign, vector graphics, clipart&#10;&#10;Description automatically generated">
            <a:extLst>
              <a:ext uri="{FF2B5EF4-FFF2-40B4-BE49-F238E27FC236}">
                <a16:creationId xmlns:a16="http://schemas.microsoft.com/office/drawing/2014/main" id="{512B0544-8ED2-F740-A98C-08922A771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836" y="5267862"/>
            <a:ext cx="836369" cy="836369"/>
          </a:xfrm>
          <a:prstGeom prst="rect">
            <a:avLst/>
          </a:prstGeom>
        </p:spPr>
      </p:pic>
      <p:sp>
        <p:nvSpPr>
          <p:cNvPr id="14" name="TextBox 13">
            <a:extLst>
              <a:ext uri="{FF2B5EF4-FFF2-40B4-BE49-F238E27FC236}">
                <a16:creationId xmlns:a16="http://schemas.microsoft.com/office/drawing/2014/main" id="{01F56D95-7849-714E-ACFC-36BF23485F77}"/>
              </a:ext>
            </a:extLst>
          </p:cNvPr>
          <p:cNvSpPr txBox="1"/>
          <p:nvPr/>
        </p:nvSpPr>
        <p:spPr>
          <a:xfrm>
            <a:off x="1773174" y="5855526"/>
            <a:ext cx="1228725" cy="246221"/>
          </a:xfrm>
          <a:prstGeom prst="rect">
            <a:avLst/>
          </a:prstGeom>
          <a:noFill/>
        </p:spPr>
        <p:txBody>
          <a:bodyPr wrap="square" rtlCol="0">
            <a:spAutoFit/>
          </a:bodyPr>
          <a:lstStyle/>
          <a:p>
            <a:pPr algn="ctr"/>
            <a:r>
              <a:rPr lang="fr-BE" sz="1000" b="1">
                <a:solidFill>
                  <a:srgbClr val="009F80"/>
                </a:solidFill>
              </a:rPr>
              <a:t>Nationalité belge</a:t>
            </a:r>
            <a:endParaRPr lang="fr-BE" sz="1000">
              <a:solidFill>
                <a:srgbClr val="009F80"/>
              </a:solidFill>
            </a:endParaRPr>
          </a:p>
        </p:txBody>
      </p:sp>
      <p:sp>
        <p:nvSpPr>
          <p:cNvPr id="15" name="TextBox 14">
            <a:extLst>
              <a:ext uri="{FF2B5EF4-FFF2-40B4-BE49-F238E27FC236}">
                <a16:creationId xmlns:a16="http://schemas.microsoft.com/office/drawing/2014/main" id="{3C7D9936-27E3-0E4A-8613-103DF3A6C17A}"/>
              </a:ext>
            </a:extLst>
          </p:cNvPr>
          <p:cNvSpPr txBox="1"/>
          <p:nvPr/>
        </p:nvSpPr>
        <p:spPr>
          <a:xfrm>
            <a:off x="1828801" y="5420992"/>
            <a:ext cx="1080545" cy="307777"/>
          </a:xfrm>
          <a:prstGeom prst="rect">
            <a:avLst/>
          </a:prstGeom>
          <a:noFill/>
        </p:spPr>
        <p:txBody>
          <a:bodyPr wrap="square" rtlCol="0">
            <a:spAutoFit/>
          </a:bodyPr>
          <a:lstStyle/>
          <a:p>
            <a:pPr algn="ctr"/>
            <a:r>
              <a:rPr lang="en-BE" sz="1400" b="1"/>
              <a:t>71,</a:t>
            </a:r>
            <a:r>
              <a:rPr lang="en-GB" sz="1400" b="1"/>
              <a:t>5%</a:t>
            </a:r>
            <a:endParaRPr lang="x-none" sz="1400" b="1"/>
          </a:p>
        </p:txBody>
      </p:sp>
      <p:sp>
        <p:nvSpPr>
          <p:cNvPr id="16" name="TextBox 15">
            <a:extLst>
              <a:ext uri="{FF2B5EF4-FFF2-40B4-BE49-F238E27FC236}">
                <a16:creationId xmlns:a16="http://schemas.microsoft.com/office/drawing/2014/main" id="{424E4000-6D6E-6642-8753-86A34CC8A8B6}"/>
              </a:ext>
            </a:extLst>
          </p:cNvPr>
          <p:cNvSpPr txBox="1"/>
          <p:nvPr/>
        </p:nvSpPr>
        <p:spPr>
          <a:xfrm>
            <a:off x="4109791" y="5425038"/>
            <a:ext cx="1080545" cy="307777"/>
          </a:xfrm>
          <a:prstGeom prst="rect">
            <a:avLst/>
          </a:prstGeom>
          <a:noFill/>
        </p:spPr>
        <p:txBody>
          <a:bodyPr wrap="square" rtlCol="0">
            <a:spAutoFit/>
          </a:bodyPr>
          <a:lstStyle/>
          <a:p>
            <a:pPr algn="ctr"/>
            <a:r>
              <a:rPr lang="en-BE" sz="1400" b="1" dirty="0"/>
              <a:t>62</a:t>
            </a:r>
            <a:r>
              <a:rPr lang="en-US" sz="1400" b="1" dirty="0"/>
              <a:t>,0</a:t>
            </a:r>
            <a:r>
              <a:rPr lang="en-GB" sz="1400" b="1" dirty="0"/>
              <a:t>%</a:t>
            </a:r>
            <a:endParaRPr lang="x-none" sz="1400" b="1" dirty="0"/>
          </a:p>
        </p:txBody>
      </p:sp>
      <p:sp>
        <p:nvSpPr>
          <p:cNvPr id="18" name="TextBox 17">
            <a:extLst>
              <a:ext uri="{FF2B5EF4-FFF2-40B4-BE49-F238E27FC236}">
                <a16:creationId xmlns:a16="http://schemas.microsoft.com/office/drawing/2014/main" id="{A9FF5B15-77E1-1B43-9C7F-3BFE67DEDD19}"/>
              </a:ext>
            </a:extLst>
          </p:cNvPr>
          <p:cNvSpPr txBox="1"/>
          <p:nvPr/>
        </p:nvSpPr>
        <p:spPr>
          <a:xfrm>
            <a:off x="4035701" y="5882657"/>
            <a:ext cx="1228725" cy="400110"/>
          </a:xfrm>
          <a:prstGeom prst="rect">
            <a:avLst/>
          </a:prstGeom>
          <a:noFill/>
        </p:spPr>
        <p:txBody>
          <a:bodyPr wrap="square" rtlCol="0">
            <a:spAutoFit/>
          </a:bodyPr>
          <a:lstStyle/>
          <a:p>
            <a:pPr algn="ctr"/>
            <a:r>
              <a:rPr lang="fr-FR" sz="1000" b="1" err="1">
                <a:solidFill>
                  <a:srgbClr val="009F80"/>
                </a:solidFill>
              </a:rPr>
              <a:t>Né.e.s</a:t>
            </a:r>
            <a:r>
              <a:rPr lang="fr-FR" sz="1000" b="1">
                <a:solidFill>
                  <a:srgbClr val="009F80"/>
                </a:solidFill>
              </a:rPr>
              <a:t> en Belgique</a:t>
            </a:r>
          </a:p>
        </p:txBody>
      </p:sp>
      <p:sp>
        <p:nvSpPr>
          <p:cNvPr id="19" name="TextBox 18">
            <a:extLst>
              <a:ext uri="{FF2B5EF4-FFF2-40B4-BE49-F238E27FC236}">
                <a16:creationId xmlns:a16="http://schemas.microsoft.com/office/drawing/2014/main" id="{532E23DD-3F08-674A-957A-AA3B397E6495}"/>
              </a:ext>
            </a:extLst>
          </p:cNvPr>
          <p:cNvSpPr txBox="1"/>
          <p:nvPr/>
        </p:nvSpPr>
        <p:spPr>
          <a:xfrm>
            <a:off x="7832132" y="5289071"/>
            <a:ext cx="1228725" cy="553998"/>
          </a:xfrm>
          <a:prstGeom prst="rect">
            <a:avLst/>
          </a:prstGeom>
          <a:noFill/>
        </p:spPr>
        <p:txBody>
          <a:bodyPr wrap="square" rtlCol="0">
            <a:spAutoFit/>
          </a:bodyPr>
          <a:lstStyle/>
          <a:p>
            <a:pPr algn="ctr"/>
            <a:r>
              <a:rPr lang="fr-BE" sz="1000" b="1">
                <a:solidFill>
                  <a:srgbClr val="009F80"/>
                </a:solidFill>
              </a:rPr>
              <a:t>Droit de séjour </a:t>
            </a:r>
          </a:p>
          <a:p>
            <a:pPr algn="ctr"/>
            <a:r>
              <a:rPr lang="fr-BE" sz="1000" b="1">
                <a:solidFill>
                  <a:srgbClr val="009F80"/>
                </a:solidFill>
              </a:rPr>
              <a:t>temporaire</a:t>
            </a:r>
          </a:p>
          <a:p>
            <a:pPr algn="ctr"/>
            <a:endParaRPr lang="nl-BE" sz="1000">
              <a:solidFill>
                <a:srgbClr val="009F80"/>
              </a:solidFill>
            </a:endParaRPr>
          </a:p>
        </p:txBody>
      </p:sp>
      <p:sp>
        <p:nvSpPr>
          <p:cNvPr id="20" name="TextBox 19">
            <a:extLst>
              <a:ext uri="{FF2B5EF4-FFF2-40B4-BE49-F238E27FC236}">
                <a16:creationId xmlns:a16="http://schemas.microsoft.com/office/drawing/2014/main" id="{8073D216-D852-F546-885F-A2DA4465E771}"/>
              </a:ext>
            </a:extLst>
          </p:cNvPr>
          <p:cNvSpPr txBox="1"/>
          <p:nvPr/>
        </p:nvSpPr>
        <p:spPr>
          <a:xfrm>
            <a:off x="7891654" y="5698330"/>
            <a:ext cx="1080545" cy="307777"/>
          </a:xfrm>
          <a:prstGeom prst="rect">
            <a:avLst/>
          </a:prstGeom>
          <a:noFill/>
        </p:spPr>
        <p:txBody>
          <a:bodyPr wrap="square" rtlCol="0">
            <a:spAutoFit/>
          </a:bodyPr>
          <a:lstStyle/>
          <a:p>
            <a:pPr algn="ctr"/>
            <a:r>
              <a:rPr lang="en-GB" sz="1400" b="1"/>
              <a:t>1</a:t>
            </a:r>
            <a:r>
              <a:rPr lang="en-BE" sz="1400" b="1"/>
              <a:t>6,6</a:t>
            </a:r>
            <a:r>
              <a:rPr lang="en-GB" sz="1400" b="1"/>
              <a:t>%</a:t>
            </a:r>
            <a:endParaRPr lang="x-none" sz="1400" b="1"/>
          </a:p>
        </p:txBody>
      </p:sp>
      <p:sp>
        <p:nvSpPr>
          <p:cNvPr id="21" name="TextBox 20">
            <a:extLst>
              <a:ext uri="{FF2B5EF4-FFF2-40B4-BE49-F238E27FC236}">
                <a16:creationId xmlns:a16="http://schemas.microsoft.com/office/drawing/2014/main" id="{9EA5AFF7-6E3C-8947-AB84-E9283E8B6428}"/>
              </a:ext>
            </a:extLst>
          </p:cNvPr>
          <p:cNvSpPr txBox="1"/>
          <p:nvPr/>
        </p:nvSpPr>
        <p:spPr>
          <a:xfrm>
            <a:off x="10365867" y="5285937"/>
            <a:ext cx="1080545" cy="400110"/>
          </a:xfrm>
          <a:prstGeom prst="rect">
            <a:avLst/>
          </a:prstGeom>
          <a:noFill/>
        </p:spPr>
        <p:txBody>
          <a:bodyPr wrap="square" rtlCol="0">
            <a:spAutoFit/>
          </a:bodyPr>
          <a:lstStyle/>
          <a:p>
            <a:pPr algn="ctr"/>
            <a:r>
              <a:rPr lang="fr-BE" sz="1000" b="1">
                <a:solidFill>
                  <a:srgbClr val="009F80"/>
                </a:solidFill>
              </a:rPr>
              <a:t>Sans titre de séjour</a:t>
            </a:r>
          </a:p>
        </p:txBody>
      </p:sp>
      <p:sp>
        <p:nvSpPr>
          <p:cNvPr id="22" name="TextBox 21">
            <a:extLst>
              <a:ext uri="{FF2B5EF4-FFF2-40B4-BE49-F238E27FC236}">
                <a16:creationId xmlns:a16="http://schemas.microsoft.com/office/drawing/2014/main" id="{3201A7F6-2835-1441-8D05-F89A9DBD22B8}"/>
              </a:ext>
            </a:extLst>
          </p:cNvPr>
          <p:cNvSpPr txBox="1"/>
          <p:nvPr/>
        </p:nvSpPr>
        <p:spPr>
          <a:xfrm>
            <a:off x="10219205" y="5673343"/>
            <a:ext cx="1080545" cy="307777"/>
          </a:xfrm>
          <a:prstGeom prst="rect">
            <a:avLst/>
          </a:prstGeom>
          <a:noFill/>
        </p:spPr>
        <p:txBody>
          <a:bodyPr wrap="square" rtlCol="0">
            <a:spAutoFit/>
          </a:bodyPr>
          <a:lstStyle/>
          <a:p>
            <a:pPr algn="ctr"/>
            <a:r>
              <a:rPr lang="en-BE" sz="1400" b="1"/>
              <a:t>14,8</a:t>
            </a:r>
            <a:r>
              <a:rPr lang="en-GB" sz="1400" b="1"/>
              <a:t>%</a:t>
            </a:r>
            <a:endParaRPr lang="x-none" sz="1400" b="1"/>
          </a:p>
        </p:txBody>
      </p:sp>
      <p:sp>
        <p:nvSpPr>
          <p:cNvPr id="23" name="TextBox 22">
            <a:extLst>
              <a:ext uri="{FF2B5EF4-FFF2-40B4-BE49-F238E27FC236}">
                <a16:creationId xmlns:a16="http://schemas.microsoft.com/office/drawing/2014/main" id="{3AE7E00F-F6C2-E549-B92B-CEC405296FCE}"/>
              </a:ext>
            </a:extLst>
          </p:cNvPr>
          <p:cNvSpPr txBox="1"/>
          <p:nvPr/>
        </p:nvSpPr>
        <p:spPr>
          <a:xfrm>
            <a:off x="1213459" y="4557614"/>
            <a:ext cx="1549667" cy="338554"/>
          </a:xfrm>
          <a:prstGeom prst="rect">
            <a:avLst/>
          </a:prstGeom>
          <a:noFill/>
        </p:spPr>
        <p:txBody>
          <a:bodyPr wrap="square" rtlCol="0">
            <a:spAutoFit/>
          </a:bodyPr>
          <a:lstStyle/>
          <a:p>
            <a:r>
              <a:rPr lang="fr-BE" sz="1600" b="1">
                <a:solidFill>
                  <a:srgbClr val="5C79BB"/>
                </a:solidFill>
              </a:rPr>
              <a:t>Nationalité</a:t>
            </a:r>
          </a:p>
        </p:txBody>
      </p:sp>
      <p:sp>
        <p:nvSpPr>
          <p:cNvPr id="24" name="TextBox 23">
            <a:extLst>
              <a:ext uri="{FF2B5EF4-FFF2-40B4-BE49-F238E27FC236}">
                <a16:creationId xmlns:a16="http://schemas.microsoft.com/office/drawing/2014/main" id="{E4FFA89F-7242-8849-AEBF-9BC6F3CEA48D}"/>
              </a:ext>
            </a:extLst>
          </p:cNvPr>
          <p:cNvSpPr txBox="1"/>
          <p:nvPr/>
        </p:nvSpPr>
        <p:spPr>
          <a:xfrm>
            <a:off x="6493357" y="4577566"/>
            <a:ext cx="2544803" cy="338554"/>
          </a:xfrm>
          <a:prstGeom prst="rect">
            <a:avLst/>
          </a:prstGeom>
          <a:noFill/>
        </p:spPr>
        <p:txBody>
          <a:bodyPr wrap="square" rtlCol="0">
            <a:spAutoFit/>
          </a:bodyPr>
          <a:lstStyle/>
          <a:p>
            <a:r>
              <a:rPr lang="fr-BE" sz="1600">
                <a:solidFill>
                  <a:srgbClr val="5C79BB"/>
                </a:solidFill>
              </a:rPr>
              <a:t>Parmi</a:t>
            </a:r>
            <a:r>
              <a:rPr lang="nl-BE" sz="1600">
                <a:solidFill>
                  <a:srgbClr val="5C79BB"/>
                </a:solidFill>
              </a:rPr>
              <a:t> </a:t>
            </a:r>
            <a:r>
              <a:rPr lang="fr-BE" sz="1600">
                <a:solidFill>
                  <a:srgbClr val="5C79BB"/>
                </a:solidFill>
              </a:rPr>
              <a:t>les </a:t>
            </a:r>
            <a:r>
              <a:rPr lang="fr-BE" sz="1600" b="1">
                <a:solidFill>
                  <a:srgbClr val="5C79BB"/>
                </a:solidFill>
              </a:rPr>
              <a:t>non-Belges</a:t>
            </a:r>
          </a:p>
        </p:txBody>
      </p:sp>
      <p:cxnSp>
        <p:nvCxnSpPr>
          <p:cNvPr id="25" name="Straight Connector 24">
            <a:extLst>
              <a:ext uri="{FF2B5EF4-FFF2-40B4-BE49-F238E27FC236}">
                <a16:creationId xmlns:a16="http://schemas.microsoft.com/office/drawing/2014/main" id="{ECBC5D13-0C3B-F742-9D37-8AF159166DA2}"/>
              </a:ext>
            </a:extLst>
          </p:cNvPr>
          <p:cNvCxnSpPr>
            <a:cxnSpLocks/>
          </p:cNvCxnSpPr>
          <p:nvPr/>
        </p:nvCxnSpPr>
        <p:spPr>
          <a:xfrm>
            <a:off x="6126676" y="5036004"/>
            <a:ext cx="0" cy="1219632"/>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3755C7A6-41F4-9D42-8A4E-EB90C46028FE}"/>
              </a:ext>
            </a:extLst>
          </p:cNvPr>
          <p:cNvSpPr txBox="1"/>
          <p:nvPr/>
        </p:nvSpPr>
        <p:spPr>
          <a:xfrm>
            <a:off x="1213459" y="1140862"/>
            <a:ext cx="2544803" cy="338554"/>
          </a:xfrm>
          <a:prstGeom prst="rect">
            <a:avLst/>
          </a:prstGeom>
          <a:noFill/>
        </p:spPr>
        <p:txBody>
          <a:bodyPr wrap="square" rtlCol="0">
            <a:spAutoFit/>
          </a:bodyPr>
          <a:lstStyle/>
          <a:p>
            <a:r>
              <a:rPr lang="fr-BE" sz="1600" b="1">
                <a:solidFill>
                  <a:srgbClr val="5C79BB"/>
                </a:solidFill>
              </a:rPr>
              <a:t>Âge</a:t>
            </a:r>
          </a:p>
        </p:txBody>
      </p:sp>
      <p:sp>
        <p:nvSpPr>
          <p:cNvPr id="28" name="ZoneTexte 27">
            <a:extLst>
              <a:ext uri="{FF2B5EF4-FFF2-40B4-BE49-F238E27FC236}">
                <a16:creationId xmlns:a16="http://schemas.microsoft.com/office/drawing/2014/main" id="{2771E4D0-7112-4B35-90D3-9D47D56CD634}"/>
              </a:ext>
            </a:extLst>
          </p:cNvPr>
          <p:cNvSpPr txBox="1"/>
          <p:nvPr/>
        </p:nvSpPr>
        <p:spPr>
          <a:xfrm>
            <a:off x="9163533" y="648976"/>
            <a:ext cx="2275840" cy="369332"/>
          </a:xfrm>
          <a:prstGeom prst="rect">
            <a:avLst/>
          </a:prstGeom>
          <a:solidFill>
            <a:schemeClr val="accent6">
              <a:lumMod val="60000"/>
              <a:lumOff val="40000"/>
            </a:schemeClr>
          </a:solidFill>
        </p:spPr>
        <p:txBody>
          <a:bodyPr wrap="square" rtlCol="0">
            <a:spAutoFit/>
          </a:bodyPr>
          <a:lstStyle/>
          <a:p>
            <a:r>
              <a:rPr lang="fr-FR" dirty="0"/>
              <a:t>BRABANT WALLON</a:t>
            </a:r>
            <a:endParaRPr lang="fr-BE" dirty="0"/>
          </a:p>
        </p:txBody>
      </p:sp>
    </p:spTree>
    <p:extLst>
      <p:ext uri="{BB962C8B-B14F-4D97-AF65-F5344CB8AC3E}">
        <p14:creationId xmlns:p14="http://schemas.microsoft.com/office/powerpoint/2010/main" val="222093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5939A4C-AD56-4A87-BBCE-8BAAF59A014F}"/>
              </a:ext>
            </a:extLst>
          </p:cNvPr>
          <p:cNvSpPr/>
          <p:nvPr/>
        </p:nvSpPr>
        <p:spPr>
          <a:xfrm>
            <a:off x="0" y="13575"/>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solidFill>
                <a:schemeClr val="bg1">
                  <a:lumMod val="50000"/>
                </a:schemeClr>
              </a:solidFill>
              <a:latin typeface="+mj-lt"/>
              <a:ea typeface="+mj-ea"/>
              <a:cs typeface="+mj-cs"/>
            </a:endParaRPr>
          </a:p>
        </p:txBody>
      </p:sp>
      <p:sp>
        <p:nvSpPr>
          <p:cNvPr id="11" name="TextBox 10">
            <a:extLst>
              <a:ext uri="{FF2B5EF4-FFF2-40B4-BE49-F238E27FC236}">
                <a16:creationId xmlns:a16="http://schemas.microsoft.com/office/drawing/2014/main" id="{04C185FA-3EFD-974B-A7D6-6BFAF92BE9D3}"/>
              </a:ext>
            </a:extLst>
          </p:cNvPr>
          <p:cNvSpPr txBox="1"/>
          <p:nvPr/>
        </p:nvSpPr>
        <p:spPr>
          <a:xfrm>
            <a:off x="918449" y="1184783"/>
            <a:ext cx="5286529" cy="338554"/>
          </a:xfrm>
          <a:prstGeom prst="rect">
            <a:avLst/>
          </a:prstGeom>
          <a:noFill/>
        </p:spPr>
        <p:txBody>
          <a:bodyPr wrap="square" rtlCol="0">
            <a:spAutoFit/>
          </a:bodyPr>
          <a:lstStyle/>
          <a:p>
            <a:r>
              <a:rPr lang="fr-FR" sz="1600" b="1">
                <a:solidFill>
                  <a:srgbClr val="5C79BB"/>
                </a:solidFill>
              </a:rPr>
              <a:t>Durée du sans-abrisme ou de l'absence de chez-soi</a:t>
            </a:r>
            <a:endParaRPr lang="nl-BE" sz="1600" b="1">
              <a:solidFill>
                <a:srgbClr val="5C79BB"/>
              </a:solidFill>
            </a:endParaRPr>
          </a:p>
        </p:txBody>
      </p:sp>
      <p:sp>
        <p:nvSpPr>
          <p:cNvPr id="12" name="TextBox 11">
            <a:extLst>
              <a:ext uri="{FF2B5EF4-FFF2-40B4-BE49-F238E27FC236}">
                <a16:creationId xmlns:a16="http://schemas.microsoft.com/office/drawing/2014/main" id="{2DAD5E89-1019-0648-98C8-7A7A425E61E9}"/>
              </a:ext>
            </a:extLst>
          </p:cNvPr>
          <p:cNvSpPr txBox="1"/>
          <p:nvPr/>
        </p:nvSpPr>
        <p:spPr>
          <a:xfrm>
            <a:off x="972909" y="3772711"/>
            <a:ext cx="3653551" cy="338554"/>
          </a:xfrm>
          <a:prstGeom prst="rect">
            <a:avLst/>
          </a:prstGeom>
          <a:noFill/>
        </p:spPr>
        <p:txBody>
          <a:bodyPr wrap="square" rtlCol="0">
            <a:spAutoFit/>
          </a:bodyPr>
          <a:lstStyle/>
          <a:p>
            <a:r>
              <a:rPr lang="fr-BE" sz="1600" b="1" dirty="0">
                <a:solidFill>
                  <a:srgbClr val="5C79BB"/>
                </a:solidFill>
              </a:rPr>
              <a:t>Santé </a:t>
            </a:r>
            <a:r>
              <a:rPr lang="fr-BE" sz="1200" dirty="0">
                <a:solidFill>
                  <a:srgbClr val="5C79BB"/>
                </a:solidFill>
              </a:rPr>
              <a:t>(suspicion de)</a:t>
            </a:r>
          </a:p>
        </p:txBody>
      </p:sp>
      <p:sp>
        <p:nvSpPr>
          <p:cNvPr id="13" name="TextBox 12">
            <a:extLst>
              <a:ext uri="{FF2B5EF4-FFF2-40B4-BE49-F238E27FC236}">
                <a16:creationId xmlns:a16="http://schemas.microsoft.com/office/drawing/2014/main" id="{090A605A-6B9D-C647-85BD-9CFCC1268138}"/>
              </a:ext>
            </a:extLst>
          </p:cNvPr>
          <p:cNvSpPr txBox="1"/>
          <p:nvPr/>
        </p:nvSpPr>
        <p:spPr>
          <a:xfrm>
            <a:off x="1268207" y="5719769"/>
            <a:ext cx="2030231" cy="246221"/>
          </a:xfrm>
          <a:prstGeom prst="rect">
            <a:avLst/>
          </a:prstGeom>
          <a:noFill/>
        </p:spPr>
        <p:txBody>
          <a:bodyPr wrap="square" rtlCol="0">
            <a:spAutoFit/>
          </a:bodyPr>
          <a:lstStyle/>
          <a:p>
            <a:pPr algn="ctr"/>
            <a:r>
              <a:rPr lang="fr-BE" sz="1000" b="1">
                <a:solidFill>
                  <a:srgbClr val="009F80"/>
                </a:solidFill>
              </a:rPr>
              <a:t>Pas de problèmes de santé</a:t>
            </a:r>
            <a:endParaRPr lang="fr-BE" sz="1000">
              <a:solidFill>
                <a:srgbClr val="009F80"/>
              </a:solidFill>
            </a:endParaRPr>
          </a:p>
        </p:txBody>
      </p:sp>
      <p:sp>
        <p:nvSpPr>
          <p:cNvPr id="14" name="TextBox 13">
            <a:extLst>
              <a:ext uri="{FF2B5EF4-FFF2-40B4-BE49-F238E27FC236}">
                <a16:creationId xmlns:a16="http://schemas.microsoft.com/office/drawing/2014/main" id="{515C13B6-74AB-B24F-BA88-821B83C3A534}"/>
              </a:ext>
            </a:extLst>
          </p:cNvPr>
          <p:cNvSpPr txBox="1"/>
          <p:nvPr/>
        </p:nvSpPr>
        <p:spPr>
          <a:xfrm>
            <a:off x="1716059" y="5434453"/>
            <a:ext cx="1080545" cy="307777"/>
          </a:xfrm>
          <a:prstGeom prst="rect">
            <a:avLst/>
          </a:prstGeom>
          <a:noFill/>
        </p:spPr>
        <p:txBody>
          <a:bodyPr wrap="square" rtlCol="0">
            <a:spAutoFit/>
          </a:bodyPr>
          <a:lstStyle/>
          <a:p>
            <a:pPr algn="ctr"/>
            <a:r>
              <a:rPr lang="en-BE" sz="1400" b="1"/>
              <a:t>33</a:t>
            </a:r>
            <a:r>
              <a:rPr lang="en-GB" sz="1400" b="1"/>
              <a:t>,</a:t>
            </a:r>
            <a:r>
              <a:rPr lang="en-BE" sz="1400" b="1"/>
              <a:t>7</a:t>
            </a:r>
            <a:r>
              <a:rPr lang="en-GB" sz="1400" b="1"/>
              <a:t>%</a:t>
            </a:r>
            <a:endParaRPr lang="x-none" sz="1400" b="1"/>
          </a:p>
        </p:txBody>
      </p:sp>
      <p:pic>
        <p:nvPicPr>
          <p:cNvPr id="6" name="Picture 5" descr="Icon&#10;&#10;Description automatically generated">
            <a:extLst>
              <a:ext uri="{FF2B5EF4-FFF2-40B4-BE49-F238E27FC236}">
                <a16:creationId xmlns:a16="http://schemas.microsoft.com/office/drawing/2014/main" id="{9E1F34C0-36AB-C640-88D2-49541C24C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143" y="4479182"/>
            <a:ext cx="948677" cy="820841"/>
          </a:xfrm>
          <a:prstGeom prst="rect">
            <a:avLst/>
          </a:prstGeom>
        </p:spPr>
      </p:pic>
      <p:pic>
        <p:nvPicPr>
          <p:cNvPr id="16" name="Picture 15" descr="Icon&#10;&#10;Description automatically generated">
            <a:extLst>
              <a:ext uri="{FF2B5EF4-FFF2-40B4-BE49-F238E27FC236}">
                <a16:creationId xmlns:a16="http://schemas.microsoft.com/office/drawing/2014/main" id="{9FE77A48-0C3A-E14C-9C26-A7884F841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705" y="4186854"/>
            <a:ext cx="751500" cy="575617"/>
          </a:xfrm>
          <a:prstGeom prst="rect">
            <a:avLst/>
          </a:prstGeom>
        </p:spPr>
      </p:pic>
      <p:sp>
        <p:nvSpPr>
          <p:cNvPr id="19" name="TextBox 18">
            <a:extLst>
              <a:ext uri="{FF2B5EF4-FFF2-40B4-BE49-F238E27FC236}">
                <a16:creationId xmlns:a16="http://schemas.microsoft.com/office/drawing/2014/main" id="{3FBE5730-A911-3343-BF82-AF17A9233E17}"/>
              </a:ext>
            </a:extLst>
          </p:cNvPr>
          <p:cNvSpPr txBox="1"/>
          <p:nvPr/>
        </p:nvSpPr>
        <p:spPr>
          <a:xfrm>
            <a:off x="1641005" y="5965990"/>
            <a:ext cx="1133060" cy="246221"/>
          </a:xfrm>
          <a:prstGeom prst="rect">
            <a:avLst/>
          </a:prstGeom>
          <a:noFill/>
        </p:spPr>
        <p:txBody>
          <a:bodyPr wrap="square" rtlCol="0">
            <a:spAutoFit/>
          </a:bodyPr>
          <a:lstStyle/>
          <a:p>
            <a:pPr algn="ctr"/>
            <a:r>
              <a:rPr lang="en-GB" sz="1000" b="1"/>
              <a:t># </a:t>
            </a:r>
            <a:r>
              <a:rPr lang="en-BE" sz="1000" b="1"/>
              <a:t>209</a:t>
            </a:r>
            <a:endParaRPr lang="x-none" sz="1000"/>
          </a:p>
        </p:txBody>
      </p:sp>
      <p:cxnSp>
        <p:nvCxnSpPr>
          <p:cNvPr id="20" name="Straight Connector 19">
            <a:extLst>
              <a:ext uri="{FF2B5EF4-FFF2-40B4-BE49-F238E27FC236}">
                <a16:creationId xmlns:a16="http://schemas.microsoft.com/office/drawing/2014/main" id="{3B2264D2-DE22-8F4E-B78A-877707031D7D}"/>
              </a:ext>
            </a:extLst>
          </p:cNvPr>
          <p:cNvCxnSpPr>
            <a:cxnSpLocks/>
          </p:cNvCxnSpPr>
          <p:nvPr/>
        </p:nvCxnSpPr>
        <p:spPr>
          <a:xfrm>
            <a:off x="4391524" y="4224128"/>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9D6C31F3-88EA-7248-8A6A-2F9CF09D816C}"/>
              </a:ext>
            </a:extLst>
          </p:cNvPr>
          <p:cNvSpPr txBox="1"/>
          <p:nvPr/>
        </p:nvSpPr>
        <p:spPr>
          <a:xfrm>
            <a:off x="5393856" y="4729443"/>
            <a:ext cx="2030231" cy="246221"/>
          </a:xfrm>
          <a:prstGeom prst="rect">
            <a:avLst/>
          </a:prstGeom>
          <a:noFill/>
        </p:spPr>
        <p:txBody>
          <a:bodyPr wrap="square" rtlCol="0">
            <a:spAutoFit/>
          </a:bodyPr>
          <a:lstStyle/>
          <a:p>
            <a:pPr algn="ctr"/>
            <a:r>
              <a:rPr lang="fr-BE" sz="1000" b="1">
                <a:solidFill>
                  <a:srgbClr val="009F80"/>
                </a:solidFill>
              </a:rPr>
              <a:t>Assuétude</a:t>
            </a:r>
            <a:endParaRPr lang="fr-BE" sz="1000">
              <a:solidFill>
                <a:srgbClr val="009F80"/>
              </a:solidFill>
            </a:endParaRPr>
          </a:p>
        </p:txBody>
      </p:sp>
      <p:sp>
        <p:nvSpPr>
          <p:cNvPr id="24" name="TextBox 23">
            <a:extLst>
              <a:ext uri="{FF2B5EF4-FFF2-40B4-BE49-F238E27FC236}">
                <a16:creationId xmlns:a16="http://schemas.microsoft.com/office/drawing/2014/main" id="{1F1D6589-34AC-4E4F-95FE-24BC2DE72616}"/>
              </a:ext>
            </a:extLst>
          </p:cNvPr>
          <p:cNvSpPr txBox="1"/>
          <p:nvPr/>
        </p:nvSpPr>
        <p:spPr>
          <a:xfrm>
            <a:off x="6204978" y="4273865"/>
            <a:ext cx="1080545" cy="307777"/>
          </a:xfrm>
          <a:prstGeom prst="rect">
            <a:avLst/>
          </a:prstGeom>
          <a:noFill/>
        </p:spPr>
        <p:txBody>
          <a:bodyPr wrap="square" rtlCol="0">
            <a:spAutoFit/>
          </a:bodyPr>
          <a:lstStyle/>
          <a:p>
            <a:pPr algn="ctr"/>
            <a:r>
              <a:rPr lang="en-BE" sz="1400" b="1"/>
              <a:t>23,2</a:t>
            </a:r>
            <a:r>
              <a:rPr lang="en-GB" sz="1400" b="1"/>
              <a:t>%</a:t>
            </a:r>
            <a:endParaRPr lang="x-none" sz="1400" b="1"/>
          </a:p>
        </p:txBody>
      </p:sp>
      <p:sp>
        <p:nvSpPr>
          <p:cNvPr id="25" name="TextBox 24">
            <a:extLst>
              <a:ext uri="{FF2B5EF4-FFF2-40B4-BE49-F238E27FC236}">
                <a16:creationId xmlns:a16="http://schemas.microsoft.com/office/drawing/2014/main" id="{84F0A297-C253-BA42-9FE5-398010714585}"/>
              </a:ext>
            </a:extLst>
          </p:cNvPr>
          <p:cNvSpPr txBox="1"/>
          <p:nvPr/>
        </p:nvSpPr>
        <p:spPr>
          <a:xfrm>
            <a:off x="5842441" y="5006144"/>
            <a:ext cx="1133060" cy="246221"/>
          </a:xfrm>
          <a:prstGeom prst="rect">
            <a:avLst/>
          </a:prstGeom>
          <a:noFill/>
        </p:spPr>
        <p:txBody>
          <a:bodyPr wrap="square" rtlCol="0">
            <a:spAutoFit/>
          </a:bodyPr>
          <a:lstStyle/>
          <a:p>
            <a:pPr algn="ctr"/>
            <a:r>
              <a:rPr lang="en-GB" sz="1000" b="1"/>
              <a:t># </a:t>
            </a:r>
            <a:r>
              <a:rPr lang="en-BE" sz="1000" b="1"/>
              <a:t>144</a:t>
            </a:r>
            <a:endParaRPr lang="x-none" sz="1000"/>
          </a:p>
        </p:txBody>
      </p:sp>
      <p:sp>
        <p:nvSpPr>
          <p:cNvPr id="26" name="TextBox 25">
            <a:extLst>
              <a:ext uri="{FF2B5EF4-FFF2-40B4-BE49-F238E27FC236}">
                <a16:creationId xmlns:a16="http://schemas.microsoft.com/office/drawing/2014/main" id="{9E89D8C0-AE64-F544-8BDC-358B52887951}"/>
              </a:ext>
            </a:extLst>
          </p:cNvPr>
          <p:cNvSpPr txBox="1"/>
          <p:nvPr/>
        </p:nvSpPr>
        <p:spPr>
          <a:xfrm>
            <a:off x="5393856" y="6126169"/>
            <a:ext cx="2030231" cy="246221"/>
          </a:xfrm>
          <a:prstGeom prst="rect">
            <a:avLst/>
          </a:prstGeom>
          <a:noFill/>
        </p:spPr>
        <p:txBody>
          <a:bodyPr wrap="square" rtlCol="0">
            <a:spAutoFit/>
          </a:bodyPr>
          <a:lstStyle/>
          <a:p>
            <a:pPr algn="ctr"/>
            <a:r>
              <a:rPr lang="fr-BE" sz="1000" b="1">
                <a:solidFill>
                  <a:srgbClr val="009F80"/>
                </a:solidFill>
              </a:rPr>
              <a:t>Handicap physique </a:t>
            </a:r>
            <a:endParaRPr lang="fr-BE" sz="1000">
              <a:solidFill>
                <a:srgbClr val="009F80"/>
              </a:solidFill>
            </a:endParaRPr>
          </a:p>
        </p:txBody>
      </p:sp>
      <p:sp>
        <p:nvSpPr>
          <p:cNvPr id="27" name="TextBox 26">
            <a:extLst>
              <a:ext uri="{FF2B5EF4-FFF2-40B4-BE49-F238E27FC236}">
                <a16:creationId xmlns:a16="http://schemas.microsoft.com/office/drawing/2014/main" id="{BFD38931-626D-6B4B-AC30-B7459D91897A}"/>
              </a:ext>
            </a:extLst>
          </p:cNvPr>
          <p:cNvSpPr txBox="1"/>
          <p:nvPr/>
        </p:nvSpPr>
        <p:spPr>
          <a:xfrm>
            <a:off x="6086678" y="5605013"/>
            <a:ext cx="1080545" cy="307777"/>
          </a:xfrm>
          <a:prstGeom prst="rect">
            <a:avLst/>
          </a:prstGeom>
          <a:noFill/>
        </p:spPr>
        <p:txBody>
          <a:bodyPr wrap="square" rtlCol="0">
            <a:spAutoFit/>
          </a:bodyPr>
          <a:lstStyle/>
          <a:p>
            <a:pPr algn="ctr"/>
            <a:r>
              <a:rPr lang="en-BE" sz="1400" b="1"/>
              <a:t>3,7</a:t>
            </a:r>
            <a:r>
              <a:rPr lang="en-GB" sz="1400" b="1"/>
              <a:t>%</a:t>
            </a:r>
            <a:endParaRPr lang="x-none" sz="1400" b="1"/>
          </a:p>
        </p:txBody>
      </p:sp>
      <p:sp>
        <p:nvSpPr>
          <p:cNvPr id="28" name="TextBox 27">
            <a:extLst>
              <a:ext uri="{FF2B5EF4-FFF2-40B4-BE49-F238E27FC236}">
                <a16:creationId xmlns:a16="http://schemas.microsoft.com/office/drawing/2014/main" id="{0800E78C-EB5D-E44C-A7D9-8E1D69A80D4A}"/>
              </a:ext>
            </a:extLst>
          </p:cNvPr>
          <p:cNvSpPr txBox="1"/>
          <p:nvPr/>
        </p:nvSpPr>
        <p:spPr>
          <a:xfrm>
            <a:off x="5842441" y="6372390"/>
            <a:ext cx="1133060" cy="246221"/>
          </a:xfrm>
          <a:prstGeom prst="rect">
            <a:avLst/>
          </a:prstGeom>
          <a:noFill/>
        </p:spPr>
        <p:txBody>
          <a:bodyPr wrap="square" rtlCol="0">
            <a:spAutoFit/>
          </a:bodyPr>
          <a:lstStyle/>
          <a:p>
            <a:pPr algn="ctr"/>
            <a:r>
              <a:rPr lang="en-GB" sz="1000" b="1"/>
              <a:t># 2</a:t>
            </a:r>
            <a:r>
              <a:rPr lang="en-BE" sz="1000" b="1"/>
              <a:t>3</a:t>
            </a:r>
            <a:endParaRPr lang="x-none" sz="1000"/>
          </a:p>
        </p:txBody>
      </p:sp>
      <p:pic>
        <p:nvPicPr>
          <p:cNvPr id="30" name="Picture 29" descr="Icon&#10;&#10;Description automatically generated">
            <a:extLst>
              <a:ext uri="{FF2B5EF4-FFF2-40B4-BE49-F238E27FC236}">
                <a16:creationId xmlns:a16="http://schemas.microsoft.com/office/drawing/2014/main" id="{2379A12D-A239-8242-A920-F3F26BCB0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483" y="5410835"/>
            <a:ext cx="583593" cy="674480"/>
          </a:xfrm>
          <a:prstGeom prst="rect">
            <a:avLst/>
          </a:prstGeom>
        </p:spPr>
      </p:pic>
      <p:sp>
        <p:nvSpPr>
          <p:cNvPr id="33" name="TextBox 32">
            <a:extLst>
              <a:ext uri="{FF2B5EF4-FFF2-40B4-BE49-F238E27FC236}">
                <a16:creationId xmlns:a16="http://schemas.microsoft.com/office/drawing/2014/main" id="{646F9F0F-3CF5-2043-A819-0AAC41BCB00B}"/>
              </a:ext>
            </a:extLst>
          </p:cNvPr>
          <p:cNvSpPr txBox="1"/>
          <p:nvPr/>
        </p:nvSpPr>
        <p:spPr>
          <a:xfrm>
            <a:off x="7068316" y="5475183"/>
            <a:ext cx="2327080" cy="246221"/>
          </a:xfrm>
          <a:prstGeom prst="rect">
            <a:avLst/>
          </a:prstGeom>
          <a:noFill/>
        </p:spPr>
        <p:txBody>
          <a:bodyPr wrap="square" rtlCol="0">
            <a:spAutoFit/>
          </a:bodyPr>
          <a:lstStyle/>
          <a:p>
            <a:pPr algn="ctr"/>
            <a:r>
              <a:rPr lang="fr-BE" sz="1000" b="1">
                <a:solidFill>
                  <a:srgbClr val="009F80"/>
                </a:solidFill>
              </a:rPr>
              <a:t>Problèmes de santé mentale </a:t>
            </a:r>
            <a:endParaRPr lang="fr-BE" sz="1000">
              <a:solidFill>
                <a:srgbClr val="009F80"/>
              </a:solidFill>
            </a:endParaRPr>
          </a:p>
        </p:txBody>
      </p:sp>
      <p:sp>
        <p:nvSpPr>
          <p:cNvPr id="34" name="TextBox 33">
            <a:extLst>
              <a:ext uri="{FF2B5EF4-FFF2-40B4-BE49-F238E27FC236}">
                <a16:creationId xmlns:a16="http://schemas.microsoft.com/office/drawing/2014/main" id="{66F2C44A-576D-B94C-A972-C1F79EA0401D}"/>
              </a:ext>
            </a:extLst>
          </p:cNvPr>
          <p:cNvSpPr txBox="1"/>
          <p:nvPr/>
        </p:nvSpPr>
        <p:spPr>
          <a:xfrm>
            <a:off x="8007043" y="5028542"/>
            <a:ext cx="1080545" cy="307777"/>
          </a:xfrm>
          <a:prstGeom prst="rect">
            <a:avLst/>
          </a:prstGeom>
          <a:noFill/>
        </p:spPr>
        <p:txBody>
          <a:bodyPr wrap="square" rtlCol="0">
            <a:spAutoFit/>
          </a:bodyPr>
          <a:lstStyle/>
          <a:p>
            <a:pPr algn="ctr"/>
            <a:r>
              <a:rPr lang="en-BE" sz="1400" b="1"/>
              <a:t>20,9</a:t>
            </a:r>
            <a:r>
              <a:rPr lang="en-GB" sz="1400" b="1"/>
              <a:t>%</a:t>
            </a:r>
            <a:endParaRPr lang="x-none" sz="1400" b="1"/>
          </a:p>
        </p:txBody>
      </p:sp>
      <p:sp>
        <p:nvSpPr>
          <p:cNvPr id="35" name="TextBox 34">
            <a:extLst>
              <a:ext uri="{FF2B5EF4-FFF2-40B4-BE49-F238E27FC236}">
                <a16:creationId xmlns:a16="http://schemas.microsoft.com/office/drawing/2014/main" id="{927FD45C-C424-4C47-85A6-A7337A64DCD4}"/>
              </a:ext>
            </a:extLst>
          </p:cNvPr>
          <p:cNvSpPr txBox="1"/>
          <p:nvPr/>
        </p:nvSpPr>
        <p:spPr>
          <a:xfrm>
            <a:off x="7635057" y="5721404"/>
            <a:ext cx="1133060" cy="246221"/>
          </a:xfrm>
          <a:prstGeom prst="rect">
            <a:avLst/>
          </a:prstGeom>
          <a:noFill/>
        </p:spPr>
        <p:txBody>
          <a:bodyPr wrap="square" rtlCol="0">
            <a:spAutoFit/>
          </a:bodyPr>
          <a:lstStyle/>
          <a:p>
            <a:pPr algn="ctr"/>
            <a:r>
              <a:rPr lang="en-GB" sz="1000" b="1"/>
              <a:t># </a:t>
            </a:r>
            <a:r>
              <a:rPr lang="en-BE" sz="1000" b="1"/>
              <a:t>130</a:t>
            </a:r>
            <a:endParaRPr lang="x-none" sz="1000"/>
          </a:p>
        </p:txBody>
      </p:sp>
      <p:sp>
        <p:nvSpPr>
          <p:cNvPr id="45" name="TextBox 44">
            <a:extLst>
              <a:ext uri="{FF2B5EF4-FFF2-40B4-BE49-F238E27FC236}">
                <a16:creationId xmlns:a16="http://schemas.microsoft.com/office/drawing/2014/main" id="{1F801A74-CCF3-C848-9930-9328D8F8CE53}"/>
              </a:ext>
            </a:extLst>
          </p:cNvPr>
          <p:cNvSpPr txBox="1"/>
          <p:nvPr/>
        </p:nvSpPr>
        <p:spPr>
          <a:xfrm>
            <a:off x="8604580" y="4700321"/>
            <a:ext cx="2496047" cy="246221"/>
          </a:xfrm>
          <a:prstGeom prst="rect">
            <a:avLst/>
          </a:prstGeom>
          <a:noFill/>
        </p:spPr>
        <p:txBody>
          <a:bodyPr wrap="square" rtlCol="0">
            <a:spAutoFit/>
          </a:bodyPr>
          <a:lstStyle/>
          <a:p>
            <a:pPr algn="ctr"/>
            <a:r>
              <a:rPr lang="fr-BE" sz="1000" b="1">
                <a:solidFill>
                  <a:srgbClr val="009F80"/>
                </a:solidFill>
              </a:rPr>
              <a:t>Problèmes de santé chroniques </a:t>
            </a:r>
            <a:endParaRPr lang="fr-BE" sz="1000">
              <a:solidFill>
                <a:srgbClr val="009F80"/>
              </a:solidFill>
            </a:endParaRPr>
          </a:p>
        </p:txBody>
      </p:sp>
      <p:sp>
        <p:nvSpPr>
          <p:cNvPr id="46" name="TextBox 45">
            <a:extLst>
              <a:ext uri="{FF2B5EF4-FFF2-40B4-BE49-F238E27FC236}">
                <a16:creationId xmlns:a16="http://schemas.microsoft.com/office/drawing/2014/main" id="{3160DB3B-F35A-7F45-8C62-39083BD1CF87}"/>
              </a:ext>
            </a:extLst>
          </p:cNvPr>
          <p:cNvSpPr txBox="1"/>
          <p:nvPr/>
        </p:nvSpPr>
        <p:spPr>
          <a:xfrm>
            <a:off x="9734697" y="4192720"/>
            <a:ext cx="1080545" cy="307777"/>
          </a:xfrm>
          <a:prstGeom prst="rect">
            <a:avLst/>
          </a:prstGeom>
          <a:noFill/>
        </p:spPr>
        <p:txBody>
          <a:bodyPr wrap="square" rtlCol="0">
            <a:spAutoFit/>
          </a:bodyPr>
          <a:lstStyle/>
          <a:p>
            <a:pPr algn="ctr"/>
            <a:r>
              <a:rPr lang="en-GB" sz="1400" b="1"/>
              <a:t>12</a:t>
            </a:r>
            <a:r>
              <a:rPr lang="en-BE" sz="1400" b="1"/>
              <a:t>,7</a:t>
            </a:r>
            <a:r>
              <a:rPr lang="en-GB" sz="1400" b="1"/>
              <a:t>%</a:t>
            </a:r>
            <a:endParaRPr lang="x-none" sz="1400" b="1"/>
          </a:p>
        </p:txBody>
      </p:sp>
      <p:sp>
        <p:nvSpPr>
          <p:cNvPr id="47" name="TextBox 46">
            <a:extLst>
              <a:ext uri="{FF2B5EF4-FFF2-40B4-BE49-F238E27FC236}">
                <a16:creationId xmlns:a16="http://schemas.microsoft.com/office/drawing/2014/main" id="{97AA67AC-C651-ED47-8DB3-42034863671C}"/>
              </a:ext>
            </a:extLst>
          </p:cNvPr>
          <p:cNvSpPr txBox="1"/>
          <p:nvPr/>
        </p:nvSpPr>
        <p:spPr>
          <a:xfrm>
            <a:off x="9286073" y="4885582"/>
            <a:ext cx="1133060" cy="246221"/>
          </a:xfrm>
          <a:prstGeom prst="rect">
            <a:avLst/>
          </a:prstGeom>
          <a:noFill/>
        </p:spPr>
        <p:txBody>
          <a:bodyPr wrap="square" rtlCol="0">
            <a:spAutoFit/>
          </a:bodyPr>
          <a:lstStyle/>
          <a:p>
            <a:pPr algn="ctr"/>
            <a:r>
              <a:rPr lang="en-GB" sz="1000" b="1"/>
              <a:t># </a:t>
            </a:r>
            <a:r>
              <a:rPr lang="en-BE" sz="1000" b="1"/>
              <a:t>79</a:t>
            </a:r>
            <a:endParaRPr lang="x-none" sz="1000"/>
          </a:p>
        </p:txBody>
      </p:sp>
      <p:sp>
        <p:nvSpPr>
          <p:cNvPr id="48" name="TextBox 47">
            <a:extLst>
              <a:ext uri="{FF2B5EF4-FFF2-40B4-BE49-F238E27FC236}">
                <a16:creationId xmlns:a16="http://schemas.microsoft.com/office/drawing/2014/main" id="{06D7FCEC-D901-DD46-B4FC-7E168CB3ACDD}"/>
              </a:ext>
            </a:extLst>
          </p:cNvPr>
          <p:cNvSpPr txBox="1"/>
          <p:nvPr/>
        </p:nvSpPr>
        <p:spPr>
          <a:xfrm>
            <a:off x="8837488" y="6126169"/>
            <a:ext cx="2030231" cy="246221"/>
          </a:xfrm>
          <a:prstGeom prst="rect">
            <a:avLst/>
          </a:prstGeom>
          <a:noFill/>
        </p:spPr>
        <p:txBody>
          <a:bodyPr wrap="square" rtlCol="0">
            <a:spAutoFit/>
          </a:bodyPr>
          <a:lstStyle/>
          <a:p>
            <a:pPr algn="ctr"/>
            <a:r>
              <a:rPr lang="fr-BE" sz="1000" b="1">
                <a:solidFill>
                  <a:srgbClr val="009F80"/>
                </a:solidFill>
              </a:rPr>
              <a:t>Handicap mental </a:t>
            </a:r>
            <a:endParaRPr lang="fr-BE" sz="1000">
              <a:solidFill>
                <a:srgbClr val="009F80"/>
              </a:solidFill>
            </a:endParaRPr>
          </a:p>
        </p:txBody>
      </p:sp>
      <p:sp>
        <p:nvSpPr>
          <p:cNvPr id="49" name="TextBox 48">
            <a:extLst>
              <a:ext uri="{FF2B5EF4-FFF2-40B4-BE49-F238E27FC236}">
                <a16:creationId xmlns:a16="http://schemas.microsoft.com/office/drawing/2014/main" id="{0C438466-75CF-C34C-ADA1-E0CD8F44D2F4}"/>
              </a:ext>
            </a:extLst>
          </p:cNvPr>
          <p:cNvSpPr txBox="1"/>
          <p:nvPr/>
        </p:nvSpPr>
        <p:spPr>
          <a:xfrm>
            <a:off x="9954068" y="5605013"/>
            <a:ext cx="1080545" cy="307777"/>
          </a:xfrm>
          <a:prstGeom prst="rect">
            <a:avLst/>
          </a:prstGeom>
          <a:noFill/>
        </p:spPr>
        <p:txBody>
          <a:bodyPr wrap="square" rtlCol="0">
            <a:spAutoFit/>
          </a:bodyPr>
          <a:lstStyle/>
          <a:p>
            <a:pPr algn="ctr"/>
            <a:r>
              <a:rPr lang="en-BE" sz="1400" b="1"/>
              <a:t>3,2</a:t>
            </a:r>
            <a:r>
              <a:rPr lang="en-GB" sz="1400" b="1"/>
              <a:t>%</a:t>
            </a:r>
            <a:endParaRPr lang="x-none" sz="1400" b="1"/>
          </a:p>
        </p:txBody>
      </p:sp>
      <p:sp>
        <p:nvSpPr>
          <p:cNvPr id="50" name="TextBox 49">
            <a:extLst>
              <a:ext uri="{FF2B5EF4-FFF2-40B4-BE49-F238E27FC236}">
                <a16:creationId xmlns:a16="http://schemas.microsoft.com/office/drawing/2014/main" id="{B5BFFC63-1093-0544-91E7-A03FFC1AD973}"/>
              </a:ext>
            </a:extLst>
          </p:cNvPr>
          <p:cNvSpPr txBox="1"/>
          <p:nvPr/>
        </p:nvSpPr>
        <p:spPr>
          <a:xfrm>
            <a:off x="9286073" y="6372390"/>
            <a:ext cx="1133060" cy="246221"/>
          </a:xfrm>
          <a:prstGeom prst="rect">
            <a:avLst/>
          </a:prstGeom>
          <a:noFill/>
        </p:spPr>
        <p:txBody>
          <a:bodyPr wrap="square" rtlCol="0">
            <a:spAutoFit/>
          </a:bodyPr>
          <a:lstStyle/>
          <a:p>
            <a:pPr algn="ctr"/>
            <a:r>
              <a:rPr lang="en-GB" sz="1000" b="1"/>
              <a:t># </a:t>
            </a:r>
            <a:r>
              <a:rPr lang="en-BE" sz="1000" b="1"/>
              <a:t>2</a:t>
            </a:r>
            <a:r>
              <a:rPr lang="en-GB" sz="1000" b="1"/>
              <a:t>0</a:t>
            </a:r>
            <a:endParaRPr lang="x-none" sz="1000"/>
          </a:p>
        </p:txBody>
      </p:sp>
      <p:pic>
        <p:nvPicPr>
          <p:cNvPr id="52" name="Picture 51">
            <a:extLst>
              <a:ext uri="{FF2B5EF4-FFF2-40B4-BE49-F238E27FC236}">
                <a16:creationId xmlns:a16="http://schemas.microsoft.com/office/drawing/2014/main" id="{D986DA5C-2924-1C43-AFB2-C284751F38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5943" y="4858718"/>
            <a:ext cx="572559" cy="606998"/>
          </a:xfrm>
          <a:prstGeom prst="rect">
            <a:avLst/>
          </a:prstGeom>
        </p:spPr>
      </p:pic>
      <p:cxnSp>
        <p:nvCxnSpPr>
          <p:cNvPr id="53" name="Straight Connector 52">
            <a:extLst>
              <a:ext uri="{FF2B5EF4-FFF2-40B4-BE49-F238E27FC236}">
                <a16:creationId xmlns:a16="http://schemas.microsoft.com/office/drawing/2014/main" id="{EFD5390E-CB7D-B14C-B28E-4F5BDCDC7712}"/>
              </a:ext>
            </a:extLst>
          </p:cNvPr>
          <p:cNvCxnSpPr>
            <a:cxnSpLocks/>
          </p:cNvCxnSpPr>
          <p:nvPr/>
        </p:nvCxnSpPr>
        <p:spPr>
          <a:xfrm>
            <a:off x="8201587" y="4224129"/>
            <a:ext cx="0" cy="739304"/>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AC869A4B-AADF-4641-9483-40782603BFC8}"/>
              </a:ext>
            </a:extLst>
          </p:cNvPr>
          <p:cNvCxnSpPr>
            <a:cxnSpLocks/>
          </p:cNvCxnSpPr>
          <p:nvPr/>
        </p:nvCxnSpPr>
        <p:spPr>
          <a:xfrm>
            <a:off x="8201587" y="5967625"/>
            <a:ext cx="0" cy="594581"/>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3907402E-2931-114D-89C0-8F2EEB413E1E}"/>
              </a:ext>
            </a:extLst>
          </p:cNvPr>
          <p:cNvCxnSpPr>
            <a:cxnSpLocks/>
          </p:cNvCxnSpPr>
          <p:nvPr/>
        </p:nvCxnSpPr>
        <p:spPr>
          <a:xfrm flipH="1">
            <a:off x="5239078" y="5270690"/>
            <a:ext cx="2046445"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0" name="Picture 59" descr="Icon&#10;&#10;Description automatically generated">
            <a:extLst>
              <a:ext uri="{FF2B5EF4-FFF2-40B4-BE49-F238E27FC236}">
                <a16:creationId xmlns:a16="http://schemas.microsoft.com/office/drawing/2014/main" id="{FB547AB5-8DB3-4C4B-A5E7-86E901C7BE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7228" y="4224127"/>
            <a:ext cx="777713" cy="339565"/>
          </a:xfrm>
          <a:prstGeom prst="rect">
            <a:avLst/>
          </a:prstGeom>
        </p:spPr>
      </p:pic>
      <p:pic>
        <p:nvPicPr>
          <p:cNvPr id="62" name="Picture 61" descr="Qr code&#10;&#10;Description automatically generated">
            <a:extLst>
              <a:ext uri="{FF2B5EF4-FFF2-40B4-BE49-F238E27FC236}">
                <a16:creationId xmlns:a16="http://schemas.microsoft.com/office/drawing/2014/main" id="{68DC96B6-B067-D84E-8F5D-C9C7559881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1069" y="5418485"/>
            <a:ext cx="555647" cy="647490"/>
          </a:xfrm>
          <a:prstGeom prst="rect">
            <a:avLst/>
          </a:prstGeom>
        </p:spPr>
      </p:pic>
      <p:cxnSp>
        <p:nvCxnSpPr>
          <p:cNvPr id="65" name="Straight Connector 64">
            <a:extLst>
              <a:ext uri="{FF2B5EF4-FFF2-40B4-BE49-F238E27FC236}">
                <a16:creationId xmlns:a16="http://schemas.microsoft.com/office/drawing/2014/main" id="{351EA61C-D8F3-4041-9E72-E0C08477CD25}"/>
              </a:ext>
            </a:extLst>
          </p:cNvPr>
          <p:cNvCxnSpPr>
            <a:cxnSpLocks/>
          </p:cNvCxnSpPr>
          <p:nvPr/>
        </p:nvCxnSpPr>
        <p:spPr>
          <a:xfrm flipH="1">
            <a:off x="9147638" y="5270690"/>
            <a:ext cx="1803517"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7" name="Chart 66">
            <a:extLst>
              <a:ext uri="{FF2B5EF4-FFF2-40B4-BE49-F238E27FC236}">
                <a16:creationId xmlns:a16="http://schemas.microsoft.com/office/drawing/2014/main" id="{92328BF7-A011-1147-B4E4-3E407B4C662F}"/>
              </a:ext>
            </a:extLst>
          </p:cNvPr>
          <p:cNvGraphicFramePr/>
          <p:nvPr>
            <p:extLst/>
          </p:nvPr>
        </p:nvGraphicFramePr>
        <p:xfrm>
          <a:off x="1418951" y="1725377"/>
          <a:ext cx="9583308" cy="1896276"/>
        </p:xfrm>
        <a:graphic>
          <a:graphicData uri="http://schemas.openxmlformats.org/drawingml/2006/chart">
            <c:chart xmlns:c="http://schemas.openxmlformats.org/drawingml/2006/chart" xmlns:r="http://schemas.openxmlformats.org/officeDocument/2006/relationships" r:id="rId8"/>
          </a:graphicData>
        </a:graphic>
      </p:graphicFrame>
      <p:sp>
        <p:nvSpPr>
          <p:cNvPr id="37" name="ZoneTexte 36">
            <a:extLst>
              <a:ext uri="{FF2B5EF4-FFF2-40B4-BE49-F238E27FC236}">
                <a16:creationId xmlns:a16="http://schemas.microsoft.com/office/drawing/2014/main" id="{3953D6FF-E105-4EA2-A557-D2C3852446B0}"/>
              </a:ext>
            </a:extLst>
          </p:cNvPr>
          <p:cNvSpPr txBox="1"/>
          <p:nvPr/>
        </p:nvSpPr>
        <p:spPr>
          <a:xfrm>
            <a:off x="9163533" y="648976"/>
            <a:ext cx="2275840" cy="369332"/>
          </a:xfrm>
          <a:prstGeom prst="rect">
            <a:avLst/>
          </a:prstGeom>
          <a:solidFill>
            <a:schemeClr val="accent6">
              <a:lumMod val="60000"/>
              <a:lumOff val="40000"/>
            </a:schemeClr>
          </a:solidFill>
        </p:spPr>
        <p:txBody>
          <a:bodyPr wrap="square" rtlCol="0">
            <a:spAutoFit/>
          </a:bodyPr>
          <a:lstStyle/>
          <a:p>
            <a:r>
              <a:rPr lang="fr-FR" dirty="0"/>
              <a:t>BRABANT WALLON</a:t>
            </a:r>
            <a:endParaRPr lang="fr-BE" dirty="0"/>
          </a:p>
        </p:txBody>
      </p:sp>
    </p:spTree>
    <p:extLst>
      <p:ext uri="{BB962C8B-B14F-4D97-AF65-F5344CB8AC3E}">
        <p14:creationId xmlns:p14="http://schemas.microsoft.com/office/powerpoint/2010/main" val="245790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8B9F0B-E846-4690-9CA0-D2AF411A0FC6}"/>
              </a:ext>
            </a:extLst>
          </p:cNvPr>
          <p:cNvSpPr/>
          <p:nvPr/>
        </p:nvSpPr>
        <p:spPr>
          <a:xfrm>
            <a:off x="0" y="13575"/>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solidFill>
                <a:schemeClr val="bg1">
                  <a:lumMod val="50000"/>
                </a:schemeClr>
              </a:solidFill>
              <a:latin typeface="+mj-lt"/>
              <a:ea typeface="+mj-ea"/>
              <a:cs typeface="+mj-cs"/>
            </a:endParaRPr>
          </a:p>
        </p:txBody>
      </p:sp>
      <p:sp>
        <p:nvSpPr>
          <p:cNvPr id="8" name="Rectangle 10">
            <a:extLst>
              <a:ext uri="{FF2B5EF4-FFF2-40B4-BE49-F238E27FC236}">
                <a16:creationId xmlns:a16="http://schemas.microsoft.com/office/drawing/2014/main" id="{19AC115C-5014-464A-9A2B-330B863530E5}"/>
              </a:ext>
            </a:extLst>
          </p:cNvPr>
          <p:cNvSpPr/>
          <p:nvPr/>
        </p:nvSpPr>
        <p:spPr>
          <a:xfrm>
            <a:off x="-35264" y="925176"/>
            <a:ext cx="8373185" cy="5942763"/>
          </a:xfrm>
          <a:custGeom>
            <a:avLst/>
            <a:gdLst>
              <a:gd name="connsiteX0" fmla="*/ 0 w 5411244"/>
              <a:gd name="connsiteY0" fmla="*/ 0 h 6858000"/>
              <a:gd name="connsiteX1" fmla="*/ 5411244 w 5411244"/>
              <a:gd name="connsiteY1" fmla="*/ 0 h 6858000"/>
              <a:gd name="connsiteX2" fmla="*/ 5411244 w 5411244"/>
              <a:gd name="connsiteY2" fmla="*/ 6858000 h 6858000"/>
              <a:gd name="connsiteX3" fmla="*/ 0 w 5411244"/>
              <a:gd name="connsiteY3" fmla="*/ 6858000 h 6858000"/>
              <a:gd name="connsiteX4" fmla="*/ 0 w 5411244"/>
              <a:gd name="connsiteY4" fmla="*/ 0 h 6858000"/>
              <a:gd name="connsiteX0" fmla="*/ 0 w 5411244"/>
              <a:gd name="connsiteY0" fmla="*/ 0 h 6858000"/>
              <a:gd name="connsiteX1" fmla="*/ 2743200 w 5411244"/>
              <a:gd name="connsiteY1" fmla="*/ 0 h 6858000"/>
              <a:gd name="connsiteX2" fmla="*/ 5411244 w 5411244"/>
              <a:gd name="connsiteY2" fmla="*/ 6858000 h 6858000"/>
              <a:gd name="connsiteX3" fmla="*/ 0 w 5411244"/>
              <a:gd name="connsiteY3" fmla="*/ 6858000 h 6858000"/>
              <a:gd name="connsiteX4" fmla="*/ 0 w 5411244"/>
              <a:gd name="connsiteY4" fmla="*/ 0 h 6858000"/>
              <a:gd name="connsiteX0" fmla="*/ 0 w 5411244"/>
              <a:gd name="connsiteY0" fmla="*/ 0 h 6858000"/>
              <a:gd name="connsiteX1" fmla="*/ 2340244 w 5411244"/>
              <a:gd name="connsiteY1" fmla="*/ 0 h 6858000"/>
              <a:gd name="connsiteX2" fmla="*/ 5411244 w 5411244"/>
              <a:gd name="connsiteY2" fmla="*/ 6858000 h 6858000"/>
              <a:gd name="connsiteX3" fmla="*/ 0 w 5411244"/>
              <a:gd name="connsiteY3" fmla="*/ 6858000 h 6858000"/>
              <a:gd name="connsiteX4" fmla="*/ 0 w 5411244"/>
              <a:gd name="connsiteY4" fmla="*/ 0 h 6858000"/>
              <a:gd name="connsiteX0" fmla="*/ 0 w 4589833"/>
              <a:gd name="connsiteY0" fmla="*/ 0 h 6858000"/>
              <a:gd name="connsiteX1" fmla="*/ 2340244 w 4589833"/>
              <a:gd name="connsiteY1" fmla="*/ 0 h 6858000"/>
              <a:gd name="connsiteX2" fmla="*/ 4589833 w 4589833"/>
              <a:gd name="connsiteY2" fmla="*/ 6858000 h 6858000"/>
              <a:gd name="connsiteX3" fmla="*/ 0 w 4589833"/>
              <a:gd name="connsiteY3" fmla="*/ 6858000 h 6858000"/>
              <a:gd name="connsiteX4" fmla="*/ 0 w 4589833"/>
              <a:gd name="connsiteY4" fmla="*/ 0 h 6858000"/>
              <a:gd name="connsiteX0" fmla="*/ 0 w 10649670"/>
              <a:gd name="connsiteY0" fmla="*/ 0 h 6858000"/>
              <a:gd name="connsiteX1" fmla="*/ 8400081 w 10649670"/>
              <a:gd name="connsiteY1" fmla="*/ 0 h 6858000"/>
              <a:gd name="connsiteX2" fmla="*/ 10649670 w 10649670"/>
              <a:gd name="connsiteY2" fmla="*/ 6858000 h 6858000"/>
              <a:gd name="connsiteX3" fmla="*/ 6059837 w 10649670"/>
              <a:gd name="connsiteY3" fmla="*/ 6858000 h 6858000"/>
              <a:gd name="connsiteX4" fmla="*/ 0 w 10649670"/>
              <a:gd name="connsiteY4" fmla="*/ 0 h 6858000"/>
              <a:gd name="connsiteX0" fmla="*/ 0 w 10649670"/>
              <a:gd name="connsiteY0" fmla="*/ 0 h 6858000"/>
              <a:gd name="connsiteX1" fmla="*/ 8400081 w 10649670"/>
              <a:gd name="connsiteY1" fmla="*/ 0 h 6858000"/>
              <a:gd name="connsiteX2" fmla="*/ 10649670 w 10649670"/>
              <a:gd name="connsiteY2" fmla="*/ 6858000 h 6858000"/>
              <a:gd name="connsiteX3" fmla="*/ 30997 w 10649670"/>
              <a:gd name="connsiteY3" fmla="*/ 6858000 h 6858000"/>
              <a:gd name="connsiteX4" fmla="*/ 0 w 10649670"/>
              <a:gd name="connsiteY4" fmla="*/ 0 h 6858000"/>
              <a:gd name="connsiteX0" fmla="*/ 1658318 w 10618673"/>
              <a:gd name="connsiteY0" fmla="*/ 712922 h 6858000"/>
              <a:gd name="connsiteX1" fmla="*/ 8369084 w 10618673"/>
              <a:gd name="connsiteY1" fmla="*/ 0 h 6858000"/>
              <a:gd name="connsiteX2" fmla="*/ 10618673 w 10618673"/>
              <a:gd name="connsiteY2" fmla="*/ 6858000 h 6858000"/>
              <a:gd name="connsiteX3" fmla="*/ 0 w 10618673"/>
              <a:gd name="connsiteY3" fmla="*/ 6858000 h 6858000"/>
              <a:gd name="connsiteX4" fmla="*/ 1658318 w 10618673"/>
              <a:gd name="connsiteY4" fmla="*/ 712922 h 6858000"/>
              <a:gd name="connsiteX0" fmla="*/ 2510725 w 10618673"/>
              <a:gd name="connsiteY0" fmla="*/ 0 h 6873499"/>
              <a:gd name="connsiteX1" fmla="*/ 8369084 w 10618673"/>
              <a:gd name="connsiteY1" fmla="*/ 15499 h 6873499"/>
              <a:gd name="connsiteX2" fmla="*/ 10618673 w 10618673"/>
              <a:gd name="connsiteY2" fmla="*/ 6873499 h 6873499"/>
              <a:gd name="connsiteX3" fmla="*/ 0 w 10618673"/>
              <a:gd name="connsiteY3" fmla="*/ 6873499 h 6873499"/>
              <a:gd name="connsiteX4" fmla="*/ 2510725 w 10618673"/>
              <a:gd name="connsiteY4" fmla="*/ 0 h 6873499"/>
              <a:gd name="connsiteX0" fmla="*/ 2572718 w 10618673"/>
              <a:gd name="connsiteY0" fmla="*/ 681925 h 6858000"/>
              <a:gd name="connsiteX1" fmla="*/ 8369084 w 10618673"/>
              <a:gd name="connsiteY1" fmla="*/ 0 h 6858000"/>
              <a:gd name="connsiteX2" fmla="*/ 10618673 w 10618673"/>
              <a:gd name="connsiteY2" fmla="*/ 6858000 h 6858000"/>
              <a:gd name="connsiteX3" fmla="*/ 0 w 10618673"/>
              <a:gd name="connsiteY3" fmla="*/ 6858000 h 6858000"/>
              <a:gd name="connsiteX4" fmla="*/ 2572718 w 10618673"/>
              <a:gd name="connsiteY4" fmla="*/ 681925 h 6858000"/>
              <a:gd name="connsiteX0" fmla="*/ 2138766 w 10618673"/>
              <a:gd name="connsiteY0" fmla="*/ 0 h 6873499"/>
              <a:gd name="connsiteX1" fmla="*/ 8369084 w 10618673"/>
              <a:gd name="connsiteY1" fmla="*/ 15499 h 6873499"/>
              <a:gd name="connsiteX2" fmla="*/ 10618673 w 10618673"/>
              <a:gd name="connsiteY2" fmla="*/ 6873499 h 6873499"/>
              <a:gd name="connsiteX3" fmla="*/ 0 w 10618673"/>
              <a:gd name="connsiteY3" fmla="*/ 6873499 h 6873499"/>
              <a:gd name="connsiteX4" fmla="*/ 2138766 w 10618673"/>
              <a:gd name="connsiteY4" fmla="*/ 0 h 6873499"/>
              <a:gd name="connsiteX0" fmla="*/ 821410 w 9301317"/>
              <a:gd name="connsiteY0" fmla="*/ 0 h 6873499"/>
              <a:gd name="connsiteX1" fmla="*/ 7051728 w 9301317"/>
              <a:gd name="connsiteY1" fmla="*/ 15499 h 6873499"/>
              <a:gd name="connsiteX2" fmla="*/ 9301317 w 9301317"/>
              <a:gd name="connsiteY2" fmla="*/ 6873499 h 6873499"/>
              <a:gd name="connsiteX3" fmla="*/ 0 w 9301317"/>
              <a:gd name="connsiteY3" fmla="*/ 6455044 h 6873499"/>
              <a:gd name="connsiteX4" fmla="*/ 821410 w 9301317"/>
              <a:gd name="connsiteY4" fmla="*/ 0 h 6873499"/>
              <a:gd name="connsiteX0" fmla="*/ 15498 w 8495405"/>
              <a:gd name="connsiteY0" fmla="*/ 0 h 6873499"/>
              <a:gd name="connsiteX1" fmla="*/ 6245816 w 8495405"/>
              <a:gd name="connsiteY1" fmla="*/ 15499 h 6873499"/>
              <a:gd name="connsiteX2" fmla="*/ 8495405 w 8495405"/>
              <a:gd name="connsiteY2" fmla="*/ 6873499 h 6873499"/>
              <a:gd name="connsiteX3" fmla="*/ 0 w 8495405"/>
              <a:gd name="connsiteY3" fmla="*/ 6873498 h 6873499"/>
              <a:gd name="connsiteX4" fmla="*/ 15498 w 8495405"/>
              <a:gd name="connsiteY4" fmla="*/ 0 h 6873499"/>
              <a:gd name="connsiteX0" fmla="*/ 15498 w 12223531"/>
              <a:gd name="connsiteY0" fmla="*/ 0 h 6884989"/>
              <a:gd name="connsiteX1" fmla="*/ 6245816 w 12223531"/>
              <a:gd name="connsiteY1" fmla="*/ 15499 h 6884989"/>
              <a:gd name="connsiteX2" fmla="*/ 12223531 w 12223531"/>
              <a:gd name="connsiteY2" fmla="*/ 6884989 h 6884989"/>
              <a:gd name="connsiteX3" fmla="*/ 0 w 12223531"/>
              <a:gd name="connsiteY3" fmla="*/ 6873498 h 6884989"/>
              <a:gd name="connsiteX4" fmla="*/ 15498 w 12223531"/>
              <a:gd name="connsiteY4" fmla="*/ 0 h 6884989"/>
              <a:gd name="connsiteX0" fmla="*/ 15498 w 12223531"/>
              <a:gd name="connsiteY0" fmla="*/ 0 h 6884989"/>
              <a:gd name="connsiteX1" fmla="*/ 7527964 w 12223531"/>
              <a:gd name="connsiteY1" fmla="*/ 15500 h 6884989"/>
              <a:gd name="connsiteX2" fmla="*/ 12223531 w 12223531"/>
              <a:gd name="connsiteY2" fmla="*/ 6884989 h 6884989"/>
              <a:gd name="connsiteX3" fmla="*/ 0 w 12223531"/>
              <a:gd name="connsiteY3" fmla="*/ 6873498 h 6884989"/>
              <a:gd name="connsiteX4" fmla="*/ 15498 w 12223531"/>
              <a:gd name="connsiteY4" fmla="*/ 0 h 6884989"/>
              <a:gd name="connsiteX0" fmla="*/ 15498 w 10941383"/>
              <a:gd name="connsiteY0" fmla="*/ 0 h 6884989"/>
              <a:gd name="connsiteX1" fmla="*/ 7527964 w 10941383"/>
              <a:gd name="connsiteY1" fmla="*/ 15500 h 6884989"/>
              <a:gd name="connsiteX2" fmla="*/ 10941383 w 10941383"/>
              <a:gd name="connsiteY2" fmla="*/ 6884989 h 6884989"/>
              <a:gd name="connsiteX3" fmla="*/ 0 w 10941383"/>
              <a:gd name="connsiteY3" fmla="*/ 6873498 h 6884989"/>
              <a:gd name="connsiteX4" fmla="*/ 15498 w 10941383"/>
              <a:gd name="connsiteY4" fmla="*/ 0 h 6884989"/>
              <a:gd name="connsiteX0" fmla="*/ 15498 w 10941383"/>
              <a:gd name="connsiteY0" fmla="*/ 0 h 6884989"/>
              <a:gd name="connsiteX1" fmla="*/ 6901798 w 10941383"/>
              <a:gd name="connsiteY1" fmla="*/ 15500 h 6884989"/>
              <a:gd name="connsiteX2" fmla="*/ 10941383 w 10941383"/>
              <a:gd name="connsiteY2" fmla="*/ 6884989 h 6884989"/>
              <a:gd name="connsiteX3" fmla="*/ 0 w 10941383"/>
              <a:gd name="connsiteY3" fmla="*/ 6873498 h 6884989"/>
              <a:gd name="connsiteX4" fmla="*/ 15498 w 10941383"/>
              <a:gd name="connsiteY4" fmla="*/ 0 h 6884989"/>
              <a:gd name="connsiteX0" fmla="*/ 2568198 w 10941383"/>
              <a:gd name="connsiteY0" fmla="*/ 0 h 6870307"/>
              <a:gd name="connsiteX1" fmla="*/ 6901798 w 10941383"/>
              <a:gd name="connsiteY1" fmla="*/ 818 h 6870307"/>
              <a:gd name="connsiteX2" fmla="*/ 10941383 w 10941383"/>
              <a:gd name="connsiteY2" fmla="*/ 6870307 h 6870307"/>
              <a:gd name="connsiteX3" fmla="*/ 0 w 10941383"/>
              <a:gd name="connsiteY3" fmla="*/ 6858816 h 6870307"/>
              <a:gd name="connsiteX4" fmla="*/ 2568198 w 10941383"/>
              <a:gd name="connsiteY4" fmla="*/ 0 h 6870307"/>
              <a:gd name="connsiteX0" fmla="*/ 0 w 8373185"/>
              <a:gd name="connsiteY0" fmla="*/ 0 h 6870307"/>
              <a:gd name="connsiteX1" fmla="*/ 4333600 w 8373185"/>
              <a:gd name="connsiteY1" fmla="*/ 818 h 6870307"/>
              <a:gd name="connsiteX2" fmla="*/ 8373185 w 8373185"/>
              <a:gd name="connsiteY2" fmla="*/ 6870307 h 6870307"/>
              <a:gd name="connsiteX3" fmla="*/ 35302 w 8373185"/>
              <a:gd name="connsiteY3" fmla="*/ 6858817 h 6870307"/>
              <a:gd name="connsiteX4" fmla="*/ 0 w 8373185"/>
              <a:gd name="connsiteY4" fmla="*/ 0 h 687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185" h="6870307">
                <a:moveTo>
                  <a:pt x="0" y="0"/>
                </a:moveTo>
                <a:lnTo>
                  <a:pt x="4333600" y="818"/>
                </a:lnTo>
                <a:lnTo>
                  <a:pt x="8373185" y="6870307"/>
                </a:lnTo>
                <a:lnTo>
                  <a:pt x="35302" y="6858817"/>
                </a:lnTo>
                <a:lnTo>
                  <a:pt x="0" y="0"/>
                </a:lnTo>
                <a:close/>
              </a:path>
            </a:pathLst>
          </a:custGeom>
          <a:solidFill>
            <a:srgbClr val="D3D1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D3D1BE"/>
              </a:highlight>
            </a:endParaRPr>
          </a:p>
        </p:txBody>
      </p:sp>
      <p:sp>
        <p:nvSpPr>
          <p:cNvPr id="11" name="TextBox 10">
            <a:extLst>
              <a:ext uri="{FF2B5EF4-FFF2-40B4-BE49-F238E27FC236}">
                <a16:creationId xmlns:a16="http://schemas.microsoft.com/office/drawing/2014/main" id="{50BD3D34-0D92-9F4F-A999-F2E489D88EFB}"/>
              </a:ext>
            </a:extLst>
          </p:cNvPr>
          <p:cNvSpPr txBox="1"/>
          <p:nvPr/>
        </p:nvSpPr>
        <p:spPr>
          <a:xfrm>
            <a:off x="879051" y="5874569"/>
            <a:ext cx="5054931" cy="400110"/>
          </a:xfrm>
          <a:prstGeom prst="rect">
            <a:avLst/>
          </a:prstGeom>
          <a:noFill/>
        </p:spPr>
        <p:txBody>
          <a:bodyPr wrap="square" rtlCol="0">
            <a:spAutoFit/>
          </a:bodyPr>
          <a:lstStyle/>
          <a:p>
            <a:r>
              <a:rPr lang="nl-BE" sz="1000" b="1"/>
              <a:t>Définition: </a:t>
            </a:r>
            <a:r>
              <a:rPr lang="nl-BE" sz="1000" b="1">
                <a:solidFill>
                  <a:srgbClr val="009F80"/>
                </a:solidFill>
              </a:rPr>
              <a:t>	</a:t>
            </a:r>
            <a:r>
              <a:rPr lang="fr-FR" sz="1000" b="1">
                <a:solidFill>
                  <a:srgbClr val="009F80"/>
                </a:solidFill>
              </a:rPr>
              <a:t>&gt; 2 ans en situation de sans-abrisme ou absence de chez-soi 	(suspicion de) problématique psychique / assuétude</a:t>
            </a:r>
            <a:endParaRPr lang="nl-BE" sz="1000" b="1">
              <a:solidFill>
                <a:srgbClr val="009F80"/>
              </a:solidFill>
            </a:endParaRPr>
          </a:p>
        </p:txBody>
      </p:sp>
      <p:sp>
        <p:nvSpPr>
          <p:cNvPr id="12" name="TextBox 11">
            <a:extLst>
              <a:ext uri="{FF2B5EF4-FFF2-40B4-BE49-F238E27FC236}">
                <a16:creationId xmlns:a16="http://schemas.microsoft.com/office/drawing/2014/main" id="{6C736E50-312F-0643-B80F-5296EAED2D12}"/>
              </a:ext>
            </a:extLst>
          </p:cNvPr>
          <p:cNvSpPr txBox="1"/>
          <p:nvPr/>
        </p:nvSpPr>
        <p:spPr>
          <a:xfrm>
            <a:off x="2613776" y="3475182"/>
            <a:ext cx="1080545" cy="461665"/>
          </a:xfrm>
          <a:prstGeom prst="rect">
            <a:avLst/>
          </a:prstGeom>
          <a:noFill/>
        </p:spPr>
        <p:txBody>
          <a:bodyPr wrap="square" rtlCol="0">
            <a:spAutoFit/>
          </a:bodyPr>
          <a:lstStyle/>
          <a:p>
            <a:pPr algn="ctr"/>
            <a:r>
              <a:rPr lang="en-GB" sz="2400" b="1"/>
              <a:t>1</a:t>
            </a:r>
            <a:r>
              <a:rPr lang="en-BE" sz="2400" b="1"/>
              <a:t>0,1</a:t>
            </a:r>
            <a:r>
              <a:rPr lang="en-GB" sz="2400" b="1"/>
              <a:t>%</a:t>
            </a:r>
            <a:endParaRPr lang="x-none" sz="2400"/>
          </a:p>
        </p:txBody>
      </p:sp>
      <p:sp>
        <p:nvSpPr>
          <p:cNvPr id="14" name="TextBox 13">
            <a:extLst>
              <a:ext uri="{FF2B5EF4-FFF2-40B4-BE49-F238E27FC236}">
                <a16:creationId xmlns:a16="http://schemas.microsoft.com/office/drawing/2014/main" id="{2D7A3A8E-D472-044F-A01A-B12799B68337}"/>
              </a:ext>
            </a:extLst>
          </p:cNvPr>
          <p:cNvSpPr txBox="1"/>
          <p:nvPr/>
        </p:nvSpPr>
        <p:spPr>
          <a:xfrm>
            <a:off x="2561261" y="4020714"/>
            <a:ext cx="1133060" cy="246221"/>
          </a:xfrm>
          <a:prstGeom prst="rect">
            <a:avLst/>
          </a:prstGeom>
          <a:noFill/>
        </p:spPr>
        <p:txBody>
          <a:bodyPr wrap="square" rtlCol="0">
            <a:spAutoFit/>
          </a:bodyPr>
          <a:lstStyle/>
          <a:p>
            <a:pPr algn="ctr"/>
            <a:r>
              <a:rPr lang="en-GB" sz="1000" b="1"/>
              <a:t># </a:t>
            </a:r>
            <a:r>
              <a:rPr lang="en-BE" sz="1000" b="1"/>
              <a:t>63</a:t>
            </a:r>
            <a:endParaRPr lang="x-none" sz="1000"/>
          </a:p>
        </p:txBody>
      </p:sp>
      <p:sp>
        <p:nvSpPr>
          <p:cNvPr id="16" name="TextBox 15">
            <a:extLst>
              <a:ext uri="{FF2B5EF4-FFF2-40B4-BE49-F238E27FC236}">
                <a16:creationId xmlns:a16="http://schemas.microsoft.com/office/drawing/2014/main" id="{F9231BEA-5BD1-E34D-8D40-E7A4BEEA65CB}"/>
              </a:ext>
            </a:extLst>
          </p:cNvPr>
          <p:cNvSpPr txBox="1"/>
          <p:nvPr/>
        </p:nvSpPr>
        <p:spPr>
          <a:xfrm>
            <a:off x="2374513" y="4394511"/>
            <a:ext cx="1549667" cy="584775"/>
          </a:xfrm>
          <a:prstGeom prst="rect">
            <a:avLst/>
          </a:prstGeom>
          <a:noFill/>
        </p:spPr>
        <p:txBody>
          <a:bodyPr wrap="square" rtlCol="0">
            <a:spAutoFit/>
          </a:bodyPr>
          <a:lstStyle/>
          <a:p>
            <a:pPr algn="ctr"/>
            <a:r>
              <a:rPr lang="fr-BE" sz="1600">
                <a:solidFill>
                  <a:srgbClr val="5C79BB"/>
                </a:solidFill>
              </a:rPr>
              <a:t>Public cible </a:t>
            </a:r>
            <a:r>
              <a:rPr lang="nl-BE" sz="1600" b="1">
                <a:solidFill>
                  <a:srgbClr val="5C79BB"/>
                </a:solidFill>
              </a:rPr>
              <a:t>Housing First</a:t>
            </a:r>
          </a:p>
        </p:txBody>
      </p:sp>
      <p:sp>
        <p:nvSpPr>
          <p:cNvPr id="18" name="TextBox 17">
            <a:extLst>
              <a:ext uri="{FF2B5EF4-FFF2-40B4-BE49-F238E27FC236}">
                <a16:creationId xmlns:a16="http://schemas.microsoft.com/office/drawing/2014/main" id="{B1F77064-F565-DF48-849B-B69D61023A7B}"/>
              </a:ext>
            </a:extLst>
          </p:cNvPr>
          <p:cNvSpPr txBox="1"/>
          <p:nvPr/>
        </p:nvSpPr>
        <p:spPr>
          <a:xfrm>
            <a:off x="5765697" y="1193825"/>
            <a:ext cx="2281394" cy="246221"/>
          </a:xfrm>
          <a:prstGeom prst="rect">
            <a:avLst/>
          </a:prstGeom>
          <a:noFill/>
        </p:spPr>
        <p:txBody>
          <a:bodyPr wrap="square" rtlCol="0">
            <a:spAutoFit/>
          </a:bodyPr>
          <a:lstStyle/>
          <a:p>
            <a:pPr algn="ctr"/>
            <a:r>
              <a:rPr lang="nl-BE" sz="1000" b="1">
                <a:solidFill>
                  <a:srgbClr val="009F80"/>
                </a:solidFill>
              </a:rPr>
              <a:t>Passé en psychiatrie / cure </a:t>
            </a:r>
          </a:p>
        </p:txBody>
      </p:sp>
      <p:sp>
        <p:nvSpPr>
          <p:cNvPr id="19" name="TextBox 18">
            <a:extLst>
              <a:ext uri="{FF2B5EF4-FFF2-40B4-BE49-F238E27FC236}">
                <a16:creationId xmlns:a16="http://schemas.microsoft.com/office/drawing/2014/main" id="{6F2B92B5-E64F-A849-9E7D-4C23B5684E03}"/>
              </a:ext>
            </a:extLst>
          </p:cNvPr>
          <p:cNvSpPr txBox="1"/>
          <p:nvPr/>
        </p:nvSpPr>
        <p:spPr>
          <a:xfrm>
            <a:off x="6366120" y="3199711"/>
            <a:ext cx="1080545" cy="307777"/>
          </a:xfrm>
          <a:prstGeom prst="rect">
            <a:avLst/>
          </a:prstGeom>
          <a:noFill/>
        </p:spPr>
        <p:txBody>
          <a:bodyPr wrap="square" rtlCol="0">
            <a:spAutoFit/>
          </a:bodyPr>
          <a:lstStyle/>
          <a:p>
            <a:pPr algn="ctr"/>
            <a:r>
              <a:rPr lang="en-BE" sz="1400" b="1"/>
              <a:t>13,2</a:t>
            </a:r>
            <a:r>
              <a:rPr lang="en-GB" sz="1400" b="1"/>
              <a:t>%</a:t>
            </a:r>
            <a:endParaRPr lang="x-none" sz="1400" b="1"/>
          </a:p>
        </p:txBody>
      </p:sp>
      <p:sp>
        <p:nvSpPr>
          <p:cNvPr id="21" name="TextBox 20">
            <a:extLst>
              <a:ext uri="{FF2B5EF4-FFF2-40B4-BE49-F238E27FC236}">
                <a16:creationId xmlns:a16="http://schemas.microsoft.com/office/drawing/2014/main" id="{47EF14B7-13AA-ED4D-90C4-B1D7A7081BCE}"/>
              </a:ext>
            </a:extLst>
          </p:cNvPr>
          <p:cNvSpPr txBox="1"/>
          <p:nvPr/>
        </p:nvSpPr>
        <p:spPr>
          <a:xfrm>
            <a:off x="8681363" y="4253591"/>
            <a:ext cx="3510637" cy="338554"/>
          </a:xfrm>
          <a:prstGeom prst="rect">
            <a:avLst/>
          </a:prstGeom>
          <a:noFill/>
        </p:spPr>
        <p:txBody>
          <a:bodyPr wrap="square" rtlCol="0">
            <a:spAutoFit/>
          </a:bodyPr>
          <a:lstStyle/>
          <a:p>
            <a:r>
              <a:rPr lang="fr-BE" sz="1600" b="1">
                <a:solidFill>
                  <a:srgbClr val="5C79BB"/>
                </a:solidFill>
              </a:rPr>
              <a:t>Passé institutionnel</a:t>
            </a:r>
          </a:p>
        </p:txBody>
      </p:sp>
      <p:sp>
        <p:nvSpPr>
          <p:cNvPr id="22" name="TextBox 21">
            <a:extLst>
              <a:ext uri="{FF2B5EF4-FFF2-40B4-BE49-F238E27FC236}">
                <a16:creationId xmlns:a16="http://schemas.microsoft.com/office/drawing/2014/main" id="{CC6C5306-FDDD-2841-AD23-C06D95A08EEB}"/>
              </a:ext>
            </a:extLst>
          </p:cNvPr>
          <p:cNvSpPr txBox="1"/>
          <p:nvPr/>
        </p:nvSpPr>
        <p:spPr>
          <a:xfrm>
            <a:off x="9627601" y="1213933"/>
            <a:ext cx="2281394" cy="246221"/>
          </a:xfrm>
          <a:prstGeom prst="rect">
            <a:avLst/>
          </a:prstGeom>
          <a:noFill/>
        </p:spPr>
        <p:txBody>
          <a:bodyPr wrap="square" rtlCol="0">
            <a:spAutoFit/>
          </a:bodyPr>
          <a:lstStyle/>
          <a:p>
            <a:pPr algn="ctr"/>
            <a:r>
              <a:rPr lang="nl-BE" sz="1000" b="1">
                <a:solidFill>
                  <a:srgbClr val="009F80"/>
                </a:solidFill>
              </a:rPr>
              <a:t>Passé en prison</a:t>
            </a:r>
          </a:p>
        </p:txBody>
      </p:sp>
      <p:sp>
        <p:nvSpPr>
          <p:cNvPr id="23" name="TextBox 22">
            <a:extLst>
              <a:ext uri="{FF2B5EF4-FFF2-40B4-BE49-F238E27FC236}">
                <a16:creationId xmlns:a16="http://schemas.microsoft.com/office/drawing/2014/main" id="{6DA5F560-627B-E94D-8B7B-0A138ECC275C}"/>
              </a:ext>
            </a:extLst>
          </p:cNvPr>
          <p:cNvSpPr txBox="1"/>
          <p:nvPr/>
        </p:nvSpPr>
        <p:spPr>
          <a:xfrm>
            <a:off x="10084094" y="3198167"/>
            <a:ext cx="1080545" cy="307777"/>
          </a:xfrm>
          <a:prstGeom prst="rect">
            <a:avLst/>
          </a:prstGeom>
          <a:noFill/>
        </p:spPr>
        <p:txBody>
          <a:bodyPr wrap="square" rtlCol="0">
            <a:spAutoFit/>
          </a:bodyPr>
          <a:lstStyle/>
          <a:p>
            <a:pPr algn="ctr"/>
            <a:r>
              <a:rPr lang="en-BE" sz="1400" b="1"/>
              <a:t>9,3</a:t>
            </a:r>
            <a:r>
              <a:rPr lang="en-GB" sz="1400" b="1"/>
              <a:t>%</a:t>
            </a:r>
            <a:endParaRPr lang="x-none" sz="1400" b="1"/>
          </a:p>
        </p:txBody>
      </p:sp>
      <p:sp>
        <p:nvSpPr>
          <p:cNvPr id="26" name="TextBox 25">
            <a:extLst>
              <a:ext uri="{FF2B5EF4-FFF2-40B4-BE49-F238E27FC236}">
                <a16:creationId xmlns:a16="http://schemas.microsoft.com/office/drawing/2014/main" id="{0775FF4B-8619-1D45-BC82-40AC9E00A224}"/>
              </a:ext>
            </a:extLst>
          </p:cNvPr>
          <p:cNvSpPr txBox="1"/>
          <p:nvPr/>
        </p:nvSpPr>
        <p:spPr>
          <a:xfrm>
            <a:off x="7976094" y="1213933"/>
            <a:ext cx="1693880" cy="400110"/>
          </a:xfrm>
          <a:prstGeom prst="rect">
            <a:avLst/>
          </a:prstGeom>
          <a:noFill/>
        </p:spPr>
        <p:txBody>
          <a:bodyPr wrap="square" rtlCol="0">
            <a:spAutoFit/>
          </a:bodyPr>
          <a:lstStyle/>
          <a:p>
            <a:pPr algn="ctr"/>
            <a:r>
              <a:rPr lang="fr-FR" sz="1000" b="1">
                <a:solidFill>
                  <a:srgbClr val="009F80"/>
                </a:solidFill>
              </a:rPr>
              <a:t>Passé en aide à la jeunesse</a:t>
            </a:r>
            <a:endParaRPr lang="nl-BE" sz="1000" b="1">
              <a:solidFill>
                <a:srgbClr val="009F80"/>
              </a:solidFill>
            </a:endParaRPr>
          </a:p>
        </p:txBody>
      </p:sp>
      <p:sp>
        <p:nvSpPr>
          <p:cNvPr id="27" name="TextBox 26">
            <a:extLst>
              <a:ext uri="{FF2B5EF4-FFF2-40B4-BE49-F238E27FC236}">
                <a16:creationId xmlns:a16="http://schemas.microsoft.com/office/drawing/2014/main" id="{15E2E289-AB58-4C45-93FF-F11681311BA7}"/>
              </a:ext>
            </a:extLst>
          </p:cNvPr>
          <p:cNvSpPr txBox="1"/>
          <p:nvPr/>
        </p:nvSpPr>
        <p:spPr>
          <a:xfrm>
            <a:off x="8282761" y="3201454"/>
            <a:ext cx="1080545" cy="307777"/>
          </a:xfrm>
          <a:prstGeom prst="rect">
            <a:avLst/>
          </a:prstGeom>
          <a:noFill/>
        </p:spPr>
        <p:txBody>
          <a:bodyPr wrap="square" rtlCol="0">
            <a:spAutoFit/>
          </a:bodyPr>
          <a:lstStyle/>
          <a:p>
            <a:pPr algn="ctr"/>
            <a:r>
              <a:rPr lang="en-BE" sz="1400" b="1"/>
              <a:t>3,7</a:t>
            </a:r>
            <a:r>
              <a:rPr lang="en-GB" sz="1400" b="1"/>
              <a:t>%</a:t>
            </a:r>
            <a:endParaRPr lang="x-none" sz="1400" b="1"/>
          </a:p>
        </p:txBody>
      </p:sp>
      <p:pic>
        <p:nvPicPr>
          <p:cNvPr id="7" name="Picture 6" descr="Icon&#10;&#10;Description automatically generated with medium confidence">
            <a:extLst>
              <a:ext uri="{FF2B5EF4-FFF2-40B4-BE49-F238E27FC236}">
                <a16:creationId xmlns:a16="http://schemas.microsoft.com/office/drawing/2014/main" id="{3175C312-C79F-3745-A10F-9C3B481DE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3968" y="1844751"/>
            <a:ext cx="1388661" cy="1231083"/>
          </a:xfrm>
          <a:prstGeom prst="rect">
            <a:avLst/>
          </a:prstGeom>
        </p:spPr>
      </p:pic>
      <p:pic>
        <p:nvPicPr>
          <p:cNvPr id="30" name="Picture 29" descr="Icon&#10;&#10;Description automatically generated">
            <a:extLst>
              <a:ext uri="{FF2B5EF4-FFF2-40B4-BE49-F238E27FC236}">
                <a16:creationId xmlns:a16="http://schemas.microsoft.com/office/drawing/2014/main" id="{94C5486D-E931-5945-8E1E-5B2C9B150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262" y="1729611"/>
            <a:ext cx="903258" cy="1326660"/>
          </a:xfrm>
          <a:prstGeom prst="rect">
            <a:avLst/>
          </a:prstGeom>
        </p:spPr>
      </p:pic>
      <p:pic>
        <p:nvPicPr>
          <p:cNvPr id="32" name="Picture 31" descr="A picture containing text, plate, dishware, tableware&#10;&#10;Description automatically generated">
            <a:extLst>
              <a:ext uri="{FF2B5EF4-FFF2-40B4-BE49-F238E27FC236}">
                <a16:creationId xmlns:a16="http://schemas.microsoft.com/office/drawing/2014/main" id="{96271297-B647-5742-83DB-1041BDABB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454" y="1823208"/>
            <a:ext cx="1201875" cy="1274167"/>
          </a:xfrm>
          <a:prstGeom prst="rect">
            <a:avLst/>
          </a:prstGeom>
        </p:spPr>
      </p:pic>
      <p:cxnSp>
        <p:nvCxnSpPr>
          <p:cNvPr id="24" name="Straight Connector 23">
            <a:extLst>
              <a:ext uri="{FF2B5EF4-FFF2-40B4-BE49-F238E27FC236}">
                <a16:creationId xmlns:a16="http://schemas.microsoft.com/office/drawing/2014/main" id="{C8F4D1E7-3EDD-48CC-B04F-018B9667A938}"/>
              </a:ext>
            </a:extLst>
          </p:cNvPr>
          <p:cNvCxnSpPr>
            <a:cxnSpLocks/>
          </p:cNvCxnSpPr>
          <p:nvPr/>
        </p:nvCxnSpPr>
        <p:spPr>
          <a:xfrm>
            <a:off x="7856084" y="1193825"/>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C96D033E-BC7B-455C-BAB9-55FB97A4B92C}"/>
              </a:ext>
            </a:extLst>
          </p:cNvPr>
          <p:cNvCxnSpPr>
            <a:cxnSpLocks/>
          </p:cNvCxnSpPr>
          <p:nvPr/>
        </p:nvCxnSpPr>
        <p:spPr>
          <a:xfrm>
            <a:off x="9776324" y="1202588"/>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ZoneTexte 19">
            <a:extLst>
              <a:ext uri="{FF2B5EF4-FFF2-40B4-BE49-F238E27FC236}">
                <a16:creationId xmlns:a16="http://schemas.microsoft.com/office/drawing/2014/main" id="{25D502D9-877C-42E6-A8A6-88280107B562}"/>
              </a:ext>
            </a:extLst>
          </p:cNvPr>
          <p:cNvSpPr txBox="1"/>
          <p:nvPr/>
        </p:nvSpPr>
        <p:spPr>
          <a:xfrm>
            <a:off x="9163533" y="648976"/>
            <a:ext cx="2275840" cy="369332"/>
          </a:xfrm>
          <a:prstGeom prst="rect">
            <a:avLst/>
          </a:prstGeom>
          <a:solidFill>
            <a:schemeClr val="accent6">
              <a:lumMod val="60000"/>
              <a:lumOff val="40000"/>
            </a:schemeClr>
          </a:solidFill>
        </p:spPr>
        <p:txBody>
          <a:bodyPr wrap="square" rtlCol="0">
            <a:spAutoFit/>
          </a:bodyPr>
          <a:lstStyle/>
          <a:p>
            <a:r>
              <a:rPr lang="fr-FR" dirty="0"/>
              <a:t>BRABANT WALLON</a:t>
            </a:r>
            <a:endParaRPr lang="fr-BE" dirty="0"/>
          </a:p>
        </p:txBody>
      </p:sp>
    </p:spTree>
    <p:extLst>
      <p:ext uri="{BB962C8B-B14F-4D97-AF65-F5344CB8AC3E}">
        <p14:creationId xmlns:p14="http://schemas.microsoft.com/office/powerpoint/2010/main" val="39555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81351C-1E5F-4B2B-A892-A63266E9DF62}"/>
              </a:ext>
            </a:extLst>
          </p:cNvPr>
          <p:cNvSpPr/>
          <p:nvPr/>
        </p:nvSpPr>
        <p:spPr>
          <a:xfrm>
            <a:off x="0" y="13575"/>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solidFill>
                <a:schemeClr val="bg1">
                  <a:lumMod val="50000"/>
                </a:schemeClr>
              </a:solidFill>
              <a:latin typeface="+mj-lt"/>
              <a:ea typeface="+mj-ea"/>
              <a:cs typeface="+mj-cs"/>
            </a:endParaRPr>
          </a:p>
        </p:txBody>
      </p:sp>
      <p:sp>
        <p:nvSpPr>
          <p:cNvPr id="5" name="TextBox 4">
            <a:extLst>
              <a:ext uri="{FF2B5EF4-FFF2-40B4-BE49-F238E27FC236}">
                <a16:creationId xmlns:a16="http://schemas.microsoft.com/office/drawing/2014/main" id="{25362F90-552F-DC4D-889C-D35CEFB38908}"/>
              </a:ext>
            </a:extLst>
          </p:cNvPr>
          <p:cNvSpPr txBox="1"/>
          <p:nvPr/>
        </p:nvSpPr>
        <p:spPr>
          <a:xfrm>
            <a:off x="5193364" y="2312647"/>
            <a:ext cx="2281394" cy="246221"/>
          </a:xfrm>
          <a:prstGeom prst="rect">
            <a:avLst/>
          </a:prstGeom>
          <a:noFill/>
        </p:spPr>
        <p:txBody>
          <a:bodyPr wrap="square" rtlCol="0">
            <a:spAutoFit/>
          </a:bodyPr>
          <a:lstStyle/>
          <a:p>
            <a:pPr algn="ctr"/>
            <a:r>
              <a:rPr lang="fr-BE" sz="1000" b="1">
                <a:solidFill>
                  <a:srgbClr val="009F80"/>
                </a:solidFill>
              </a:rPr>
              <a:t>Aucun revenu</a:t>
            </a:r>
            <a:endParaRPr lang="fr-BE" sz="1000">
              <a:solidFill>
                <a:srgbClr val="009F80"/>
              </a:solidFill>
            </a:endParaRPr>
          </a:p>
        </p:txBody>
      </p:sp>
      <p:sp>
        <p:nvSpPr>
          <p:cNvPr id="6" name="TextBox 5">
            <a:extLst>
              <a:ext uri="{FF2B5EF4-FFF2-40B4-BE49-F238E27FC236}">
                <a16:creationId xmlns:a16="http://schemas.microsoft.com/office/drawing/2014/main" id="{1CFEF418-B054-3C43-894D-8159CCF17585}"/>
              </a:ext>
            </a:extLst>
          </p:cNvPr>
          <p:cNvSpPr txBox="1"/>
          <p:nvPr/>
        </p:nvSpPr>
        <p:spPr>
          <a:xfrm>
            <a:off x="5793789" y="1850982"/>
            <a:ext cx="1080545" cy="307777"/>
          </a:xfrm>
          <a:prstGeom prst="rect">
            <a:avLst/>
          </a:prstGeom>
          <a:noFill/>
        </p:spPr>
        <p:txBody>
          <a:bodyPr wrap="square" rtlCol="0">
            <a:spAutoFit/>
          </a:bodyPr>
          <a:lstStyle/>
          <a:p>
            <a:pPr algn="ctr"/>
            <a:r>
              <a:rPr lang="en-GB" sz="1400" b="1"/>
              <a:t>1</a:t>
            </a:r>
            <a:r>
              <a:rPr lang="en-BE" sz="1400" b="1"/>
              <a:t>5</a:t>
            </a:r>
            <a:r>
              <a:rPr lang="en-GB" sz="1400" b="1"/>
              <a:t>,0%</a:t>
            </a:r>
            <a:endParaRPr lang="x-none" sz="1400" b="1"/>
          </a:p>
        </p:txBody>
      </p:sp>
      <p:sp>
        <p:nvSpPr>
          <p:cNvPr id="7" name="TextBox 6">
            <a:extLst>
              <a:ext uri="{FF2B5EF4-FFF2-40B4-BE49-F238E27FC236}">
                <a16:creationId xmlns:a16="http://schemas.microsoft.com/office/drawing/2014/main" id="{CBB36DC9-0FA8-434C-8B79-98F492D61D75}"/>
              </a:ext>
            </a:extLst>
          </p:cNvPr>
          <p:cNvSpPr txBox="1"/>
          <p:nvPr/>
        </p:nvSpPr>
        <p:spPr>
          <a:xfrm>
            <a:off x="1216448" y="1116703"/>
            <a:ext cx="2360296" cy="338554"/>
          </a:xfrm>
          <a:prstGeom prst="rect">
            <a:avLst/>
          </a:prstGeom>
          <a:noFill/>
        </p:spPr>
        <p:txBody>
          <a:bodyPr wrap="square" rtlCol="0">
            <a:spAutoFit/>
          </a:bodyPr>
          <a:lstStyle/>
          <a:p>
            <a:r>
              <a:rPr lang="nl-BE" sz="1600" b="1">
                <a:solidFill>
                  <a:srgbClr val="5C79BB"/>
                </a:solidFill>
              </a:rPr>
              <a:t>Revenu</a:t>
            </a:r>
          </a:p>
        </p:txBody>
      </p:sp>
      <p:sp>
        <p:nvSpPr>
          <p:cNvPr id="8" name="TextBox 7">
            <a:extLst>
              <a:ext uri="{FF2B5EF4-FFF2-40B4-BE49-F238E27FC236}">
                <a16:creationId xmlns:a16="http://schemas.microsoft.com/office/drawing/2014/main" id="{EC72B221-4CD1-C44B-8FE7-EFD42480D0FC}"/>
              </a:ext>
            </a:extLst>
          </p:cNvPr>
          <p:cNvSpPr txBox="1"/>
          <p:nvPr/>
        </p:nvSpPr>
        <p:spPr>
          <a:xfrm>
            <a:off x="6981518" y="5337556"/>
            <a:ext cx="1825424" cy="400110"/>
          </a:xfrm>
          <a:prstGeom prst="rect">
            <a:avLst/>
          </a:prstGeom>
          <a:noFill/>
        </p:spPr>
        <p:txBody>
          <a:bodyPr wrap="square" rtlCol="0">
            <a:spAutoFit/>
          </a:bodyPr>
          <a:lstStyle/>
          <a:p>
            <a:pPr algn="ctr"/>
            <a:r>
              <a:rPr lang="fr-FR" sz="1000" b="1">
                <a:solidFill>
                  <a:srgbClr val="009F80"/>
                </a:solidFill>
              </a:rPr>
              <a:t>Revenu de remplacement</a:t>
            </a:r>
          </a:p>
          <a:p>
            <a:pPr algn="ctr"/>
            <a:r>
              <a:rPr lang="fr-FR" sz="1000" b="1">
                <a:solidFill>
                  <a:srgbClr val="009F80"/>
                </a:solidFill>
              </a:rPr>
              <a:t>ou allocation</a:t>
            </a:r>
            <a:r>
              <a:rPr lang="nl-BE" sz="1000" b="1">
                <a:solidFill>
                  <a:srgbClr val="009F80"/>
                </a:solidFill>
              </a:rPr>
              <a:t>*</a:t>
            </a:r>
          </a:p>
        </p:txBody>
      </p:sp>
      <p:sp>
        <p:nvSpPr>
          <p:cNvPr id="10" name="TextBox 9">
            <a:extLst>
              <a:ext uri="{FF2B5EF4-FFF2-40B4-BE49-F238E27FC236}">
                <a16:creationId xmlns:a16="http://schemas.microsoft.com/office/drawing/2014/main" id="{EE7A84C1-4789-F64D-AFE8-BA0DD7E0EBE0}"/>
              </a:ext>
            </a:extLst>
          </p:cNvPr>
          <p:cNvSpPr txBox="1"/>
          <p:nvPr/>
        </p:nvSpPr>
        <p:spPr>
          <a:xfrm>
            <a:off x="7246052" y="4875891"/>
            <a:ext cx="1080545" cy="307777"/>
          </a:xfrm>
          <a:prstGeom prst="rect">
            <a:avLst/>
          </a:prstGeom>
          <a:noFill/>
        </p:spPr>
        <p:txBody>
          <a:bodyPr wrap="square" rtlCol="0">
            <a:spAutoFit/>
          </a:bodyPr>
          <a:lstStyle/>
          <a:p>
            <a:pPr algn="ctr"/>
            <a:r>
              <a:rPr lang="en-GB" sz="1400" b="1"/>
              <a:t>7</a:t>
            </a:r>
            <a:r>
              <a:rPr lang="en-BE" sz="1400" b="1"/>
              <a:t>2</a:t>
            </a:r>
            <a:r>
              <a:rPr lang="en-GB" sz="1400" b="1"/>
              <a:t>,</a:t>
            </a:r>
            <a:r>
              <a:rPr lang="en-BE" sz="1400" b="1"/>
              <a:t>1</a:t>
            </a:r>
            <a:r>
              <a:rPr lang="en-GB" sz="1400" b="1"/>
              <a:t>%</a:t>
            </a:r>
            <a:endParaRPr lang="x-none" sz="1400" b="1"/>
          </a:p>
        </p:txBody>
      </p:sp>
      <p:sp>
        <p:nvSpPr>
          <p:cNvPr id="11" name="TextBox 10">
            <a:extLst>
              <a:ext uri="{FF2B5EF4-FFF2-40B4-BE49-F238E27FC236}">
                <a16:creationId xmlns:a16="http://schemas.microsoft.com/office/drawing/2014/main" id="{471D1A66-63BF-A246-A478-B35317BE1F73}"/>
              </a:ext>
            </a:extLst>
          </p:cNvPr>
          <p:cNvSpPr txBox="1"/>
          <p:nvPr/>
        </p:nvSpPr>
        <p:spPr>
          <a:xfrm>
            <a:off x="4827062" y="5337556"/>
            <a:ext cx="1693880" cy="246221"/>
          </a:xfrm>
          <a:prstGeom prst="rect">
            <a:avLst/>
          </a:prstGeom>
          <a:noFill/>
        </p:spPr>
        <p:txBody>
          <a:bodyPr wrap="square" rtlCol="0">
            <a:spAutoFit/>
          </a:bodyPr>
          <a:lstStyle/>
          <a:p>
            <a:pPr algn="ctr"/>
            <a:r>
              <a:rPr lang="fr-BE" sz="1000" b="1">
                <a:solidFill>
                  <a:srgbClr val="009F80"/>
                </a:solidFill>
              </a:rPr>
              <a:t>Revenu informel</a:t>
            </a:r>
            <a:endParaRPr lang="fr-BE" sz="1000">
              <a:solidFill>
                <a:srgbClr val="009F80"/>
              </a:solidFill>
            </a:endParaRPr>
          </a:p>
        </p:txBody>
      </p:sp>
      <p:sp>
        <p:nvSpPr>
          <p:cNvPr id="12" name="TextBox 11">
            <a:extLst>
              <a:ext uri="{FF2B5EF4-FFF2-40B4-BE49-F238E27FC236}">
                <a16:creationId xmlns:a16="http://schemas.microsoft.com/office/drawing/2014/main" id="{4552C08E-63C0-7649-89F4-91CD853432AB}"/>
              </a:ext>
            </a:extLst>
          </p:cNvPr>
          <p:cNvSpPr txBox="1"/>
          <p:nvPr/>
        </p:nvSpPr>
        <p:spPr>
          <a:xfrm>
            <a:off x="5133730" y="4875891"/>
            <a:ext cx="1080545" cy="307777"/>
          </a:xfrm>
          <a:prstGeom prst="rect">
            <a:avLst/>
          </a:prstGeom>
          <a:noFill/>
        </p:spPr>
        <p:txBody>
          <a:bodyPr wrap="square" rtlCol="0">
            <a:spAutoFit/>
          </a:bodyPr>
          <a:lstStyle/>
          <a:p>
            <a:pPr algn="ctr"/>
            <a:r>
              <a:rPr lang="en-BE" sz="1400" b="1"/>
              <a:t>1,4</a:t>
            </a:r>
            <a:r>
              <a:rPr lang="en-GB" sz="1400" b="1"/>
              <a:t>%</a:t>
            </a:r>
            <a:endParaRPr lang="x-none" sz="1400" b="1"/>
          </a:p>
        </p:txBody>
      </p:sp>
      <p:cxnSp>
        <p:nvCxnSpPr>
          <p:cNvPr id="14" name="Straight Connector 13">
            <a:extLst>
              <a:ext uri="{FF2B5EF4-FFF2-40B4-BE49-F238E27FC236}">
                <a16:creationId xmlns:a16="http://schemas.microsoft.com/office/drawing/2014/main" id="{8A219AD0-2946-4E4D-A2A1-9134E168761D}"/>
              </a:ext>
            </a:extLst>
          </p:cNvPr>
          <p:cNvCxnSpPr>
            <a:cxnSpLocks/>
          </p:cNvCxnSpPr>
          <p:nvPr/>
        </p:nvCxnSpPr>
        <p:spPr>
          <a:xfrm flipH="1">
            <a:off x="2952096" y="3210339"/>
            <a:ext cx="5639034"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Picture 3" descr="Icon&#10;&#10;Description automatically generated with medium confidence">
            <a:extLst>
              <a:ext uri="{FF2B5EF4-FFF2-40B4-BE49-F238E27FC236}">
                <a16:creationId xmlns:a16="http://schemas.microsoft.com/office/drawing/2014/main" id="{BE14DCC8-0650-9F4E-8343-A876640A4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948" y="3657476"/>
            <a:ext cx="1171593" cy="1113429"/>
          </a:xfrm>
          <a:prstGeom prst="rect">
            <a:avLst/>
          </a:prstGeom>
        </p:spPr>
      </p:pic>
      <p:pic>
        <p:nvPicPr>
          <p:cNvPr id="16" name="Picture 15" descr="Icon&#10;&#10;Description automatically generated">
            <a:extLst>
              <a:ext uri="{FF2B5EF4-FFF2-40B4-BE49-F238E27FC236}">
                <a16:creationId xmlns:a16="http://schemas.microsoft.com/office/drawing/2014/main" id="{8ADF9BB3-14BC-FA44-9640-3EF6F30BA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652" y="3759598"/>
            <a:ext cx="1790700" cy="1028700"/>
          </a:xfrm>
          <a:prstGeom prst="rect">
            <a:avLst/>
          </a:prstGeom>
        </p:spPr>
      </p:pic>
      <p:pic>
        <p:nvPicPr>
          <p:cNvPr id="19" name="Picture 18" descr="Logo&#10;&#10;Description automatically generated">
            <a:extLst>
              <a:ext uri="{FF2B5EF4-FFF2-40B4-BE49-F238E27FC236}">
                <a16:creationId xmlns:a16="http://schemas.microsoft.com/office/drawing/2014/main" id="{D390A668-97FA-DD46-B7C9-E116C2E25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518" y="3443063"/>
            <a:ext cx="1496558" cy="1401033"/>
          </a:xfrm>
          <a:prstGeom prst="rect">
            <a:avLst/>
          </a:prstGeom>
        </p:spPr>
      </p:pic>
      <p:pic>
        <p:nvPicPr>
          <p:cNvPr id="21" name="Picture 20" descr="Icon&#10;&#10;Description automatically generated">
            <a:extLst>
              <a:ext uri="{FF2B5EF4-FFF2-40B4-BE49-F238E27FC236}">
                <a16:creationId xmlns:a16="http://schemas.microsoft.com/office/drawing/2014/main" id="{AB15AFFA-3E39-A34B-8874-69DA8B15A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144" y="1499259"/>
            <a:ext cx="1413553" cy="1413553"/>
          </a:xfrm>
          <a:prstGeom prst="rect">
            <a:avLst/>
          </a:prstGeom>
        </p:spPr>
      </p:pic>
      <p:sp>
        <p:nvSpPr>
          <p:cNvPr id="22" name="TextBox 21">
            <a:extLst>
              <a:ext uri="{FF2B5EF4-FFF2-40B4-BE49-F238E27FC236}">
                <a16:creationId xmlns:a16="http://schemas.microsoft.com/office/drawing/2014/main" id="{D24CE80C-F29E-154F-93EB-F200DD8DC9C6}"/>
              </a:ext>
            </a:extLst>
          </p:cNvPr>
          <p:cNvSpPr txBox="1"/>
          <p:nvPr/>
        </p:nvSpPr>
        <p:spPr>
          <a:xfrm>
            <a:off x="2729804" y="5358741"/>
            <a:ext cx="1693880" cy="246221"/>
          </a:xfrm>
          <a:prstGeom prst="rect">
            <a:avLst/>
          </a:prstGeom>
          <a:noFill/>
        </p:spPr>
        <p:txBody>
          <a:bodyPr wrap="square" rtlCol="0">
            <a:spAutoFit/>
          </a:bodyPr>
          <a:lstStyle/>
          <a:p>
            <a:pPr algn="ctr"/>
            <a:r>
              <a:rPr lang="fr-BE" sz="1000" b="1">
                <a:solidFill>
                  <a:srgbClr val="009F80"/>
                </a:solidFill>
              </a:rPr>
              <a:t>Revenu du travail</a:t>
            </a:r>
            <a:endParaRPr lang="fr-BE" sz="1000">
              <a:solidFill>
                <a:srgbClr val="009F80"/>
              </a:solidFill>
            </a:endParaRPr>
          </a:p>
        </p:txBody>
      </p:sp>
      <p:sp>
        <p:nvSpPr>
          <p:cNvPr id="23" name="TextBox 22">
            <a:extLst>
              <a:ext uri="{FF2B5EF4-FFF2-40B4-BE49-F238E27FC236}">
                <a16:creationId xmlns:a16="http://schemas.microsoft.com/office/drawing/2014/main" id="{C68C9F3A-7F36-AD4A-A96B-11E338B45544}"/>
              </a:ext>
            </a:extLst>
          </p:cNvPr>
          <p:cNvSpPr txBox="1"/>
          <p:nvPr/>
        </p:nvSpPr>
        <p:spPr>
          <a:xfrm>
            <a:off x="3036472" y="4875891"/>
            <a:ext cx="1080545" cy="307777"/>
          </a:xfrm>
          <a:prstGeom prst="rect">
            <a:avLst/>
          </a:prstGeom>
          <a:noFill/>
        </p:spPr>
        <p:txBody>
          <a:bodyPr wrap="square" rtlCol="0">
            <a:spAutoFit/>
          </a:bodyPr>
          <a:lstStyle/>
          <a:p>
            <a:pPr algn="ctr"/>
            <a:r>
              <a:rPr lang="en-US" sz="1400" b="1" dirty="0"/>
              <a:t>9,0</a:t>
            </a:r>
            <a:r>
              <a:rPr lang="en-GB" sz="1400" b="1" dirty="0"/>
              <a:t>%</a:t>
            </a:r>
            <a:endParaRPr lang="x-none" sz="1400" b="1" dirty="0"/>
          </a:p>
        </p:txBody>
      </p:sp>
      <p:sp>
        <p:nvSpPr>
          <p:cNvPr id="24" name="TextBox 23">
            <a:extLst>
              <a:ext uri="{FF2B5EF4-FFF2-40B4-BE49-F238E27FC236}">
                <a16:creationId xmlns:a16="http://schemas.microsoft.com/office/drawing/2014/main" id="{E773347B-0D7F-B740-9608-30FAFD44E1CF}"/>
              </a:ext>
            </a:extLst>
          </p:cNvPr>
          <p:cNvSpPr txBox="1"/>
          <p:nvPr/>
        </p:nvSpPr>
        <p:spPr>
          <a:xfrm>
            <a:off x="6645627" y="5774878"/>
            <a:ext cx="2281394" cy="230832"/>
          </a:xfrm>
          <a:prstGeom prst="rect">
            <a:avLst/>
          </a:prstGeom>
          <a:noFill/>
        </p:spPr>
        <p:txBody>
          <a:bodyPr wrap="square" rtlCol="0">
            <a:spAutoFit/>
          </a:bodyPr>
          <a:lstStyle/>
          <a:p>
            <a:pPr algn="ctr"/>
            <a:r>
              <a:rPr lang="nl-BE" sz="900" b="1"/>
              <a:t>* Doubles </a:t>
            </a:r>
            <a:r>
              <a:rPr lang="fr-BE" sz="900" b="1"/>
              <a:t>comptages éliminés</a:t>
            </a:r>
          </a:p>
        </p:txBody>
      </p:sp>
      <p:cxnSp>
        <p:nvCxnSpPr>
          <p:cNvPr id="28" name="Straight Connector 27">
            <a:extLst>
              <a:ext uri="{FF2B5EF4-FFF2-40B4-BE49-F238E27FC236}">
                <a16:creationId xmlns:a16="http://schemas.microsoft.com/office/drawing/2014/main" id="{39488F9A-8AF2-AD4A-B3D7-B998CFD04172}"/>
              </a:ext>
            </a:extLst>
          </p:cNvPr>
          <p:cNvCxnSpPr>
            <a:cxnSpLocks/>
          </p:cNvCxnSpPr>
          <p:nvPr/>
        </p:nvCxnSpPr>
        <p:spPr>
          <a:xfrm>
            <a:off x="6795500" y="3363179"/>
            <a:ext cx="0" cy="2627143"/>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9A4215C8-6181-5545-B407-C57701AAC9FA}"/>
              </a:ext>
            </a:extLst>
          </p:cNvPr>
          <p:cNvCxnSpPr>
            <a:cxnSpLocks/>
          </p:cNvCxnSpPr>
          <p:nvPr/>
        </p:nvCxnSpPr>
        <p:spPr>
          <a:xfrm>
            <a:off x="4509500" y="3363179"/>
            <a:ext cx="0" cy="2627143"/>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ZoneTexte 19">
            <a:extLst>
              <a:ext uri="{FF2B5EF4-FFF2-40B4-BE49-F238E27FC236}">
                <a16:creationId xmlns:a16="http://schemas.microsoft.com/office/drawing/2014/main" id="{4AA60784-8E88-4C24-B590-4C1BBFD6A2C1}"/>
              </a:ext>
            </a:extLst>
          </p:cNvPr>
          <p:cNvSpPr txBox="1"/>
          <p:nvPr/>
        </p:nvSpPr>
        <p:spPr>
          <a:xfrm>
            <a:off x="9163533" y="648976"/>
            <a:ext cx="2275840" cy="369332"/>
          </a:xfrm>
          <a:prstGeom prst="rect">
            <a:avLst/>
          </a:prstGeom>
          <a:solidFill>
            <a:schemeClr val="accent6">
              <a:lumMod val="60000"/>
              <a:lumOff val="40000"/>
            </a:schemeClr>
          </a:solidFill>
        </p:spPr>
        <p:txBody>
          <a:bodyPr wrap="square" rtlCol="0">
            <a:spAutoFit/>
          </a:bodyPr>
          <a:lstStyle/>
          <a:p>
            <a:r>
              <a:rPr lang="fr-FR" dirty="0"/>
              <a:t>BRABANT WALLON</a:t>
            </a:r>
            <a:endParaRPr lang="fr-BE" dirty="0"/>
          </a:p>
        </p:txBody>
      </p:sp>
    </p:spTree>
    <p:extLst>
      <p:ext uri="{BB962C8B-B14F-4D97-AF65-F5344CB8AC3E}">
        <p14:creationId xmlns:p14="http://schemas.microsoft.com/office/powerpoint/2010/main" val="199962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E7BE9D3-8283-44FD-A845-5530F4E91EE9}"/>
              </a:ext>
            </a:extLst>
          </p:cNvPr>
          <p:cNvSpPr>
            <a:spLocks noGrp="1"/>
          </p:cNvSpPr>
          <p:nvPr>
            <p:ph type="sldNum" sz="quarter" idx="12"/>
          </p:nvPr>
        </p:nvSpPr>
        <p:spPr/>
        <p:txBody>
          <a:bodyPr/>
          <a:lstStyle/>
          <a:p>
            <a:fld id="{744F8412-26D8-400C-A424-2250A0A5DFB0}" type="slidenum">
              <a:rPr lang="en-GB" smtClean="0"/>
              <a:t>15</a:t>
            </a:fld>
            <a:endParaRPr lang="en-GB"/>
          </a:p>
        </p:txBody>
      </p:sp>
      <p:sp>
        <p:nvSpPr>
          <p:cNvPr id="3" name="ZoneTexte 2">
            <a:extLst>
              <a:ext uri="{FF2B5EF4-FFF2-40B4-BE49-F238E27FC236}">
                <a16:creationId xmlns:a16="http://schemas.microsoft.com/office/drawing/2014/main" id="{F8414783-6E81-4A7B-B5CD-6B7773E9B6C3}"/>
              </a:ext>
            </a:extLst>
          </p:cNvPr>
          <p:cNvSpPr txBox="1"/>
          <p:nvPr/>
        </p:nvSpPr>
        <p:spPr>
          <a:xfrm>
            <a:off x="1077074" y="2568539"/>
            <a:ext cx="10037851" cy="1200329"/>
          </a:xfrm>
          <a:prstGeom prst="rect">
            <a:avLst/>
          </a:prstGeom>
          <a:noFill/>
        </p:spPr>
        <p:txBody>
          <a:bodyPr wrap="square" rtlCol="0">
            <a:spAutoFit/>
          </a:bodyPr>
          <a:lstStyle/>
          <a:p>
            <a:pPr algn="ctr"/>
            <a:r>
              <a:rPr lang="fr-FR" sz="7200" dirty="0">
                <a:solidFill>
                  <a:schemeClr val="bg1"/>
                </a:solidFill>
              </a:rPr>
              <a:t>PROFILS PARTICULIERS</a:t>
            </a:r>
            <a:endParaRPr lang="fr-BE" sz="7200" dirty="0">
              <a:solidFill>
                <a:schemeClr val="bg1"/>
              </a:solidFill>
            </a:endParaRPr>
          </a:p>
        </p:txBody>
      </p:sp>
    </p:spTree>
    <p:extLst>
      <p:ext uri="{BB962C8B-B14F-4D97-AF65-F5344CB8AC3E}">
        <p14:creationId xmlns:p14="http://schemas.microsoft.com/office/powerpoint/2010/main" val="375806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A3EF136-7ECB-49DC-A68A-BDB0A52CBFF4}"/>
              </a:ext>
            </a:extLst>
          </p:cNvPr>
          <p:cNvSpPr>
            <a:spLocks noGrp="1"/>
          </p:cNvSpPr>
          <p:nvPr>
            <p:ph type="sldNum" sz="quarter" idx="12"/>
          </p:nvPr>
        </p:nvSpPr>
        <p:spPr/>
        <p:txBody>
          <a:bodyPr/>
          <a:lstStyle/>
          <a:p>
            <a:fld id="{744F8412-26D8-400C-A424-2250A0A5DFB0}" type="slidenum">
              <a:rPr lang="en-GB" smtClean="0"/>
              <a:t>16</a:t>
            </a:fld>
            <a:endParaRPr lang="en-GB"/>
          </a:p>
        </p:txBody>
      </p:sp>
      <p:graphicFrame>
        <p:nvGraphicFramePr>
          <p:cNvPr id="4" name="Diagramme 3">
            <a:extLst>
              <a:ext uri="{FF2B5EF4-FFF2-40B4-BE49-F238E27FC236}">
                <a16:creationId xmlns:a16="http://schemas.microsoft.com/office/drawing/2014/main" id="{A7297633-8D56-479C-8FBD-439E7B55C0A2}"/>
              </a:ext>
            </a:extLst>
          </p:cNvPr>
          <p:cNvGraphicFramePr/>
          <p:nvPr>
            <p:extLst>
              <p:ext uri="{D42A27DB-BD31-4B8C-83A1-F6EECF244321}">
                <p14:modId xmlns:p14="http://schemas.microsoft.com/office/powerpoint/2010/main" val="2603514125"/>
              </p:ext>
            </p:extLst>
          </p:nvPr>
        </p:nvGraphicFramePr>
        <p:xfrm>
          <a:off x="323974" y="1059215"/>
          <a:ext cx="11286836" cy="489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53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D7B96-673D-4FFC-86B5-EB55EB395E68}"/>
              </a:ext>
            </a:extLst>
          </p:cNvPr>
          <p:cNvSpPr>
            <a:spLocks noGrp="1"/>
          </p:cNvSpPr>
          <p:nvPr>
            <p:ph type="title"/>
          </p:nvPr>
        </p:nvSpPr>
        <p:spPr/>
        <p:txBody>
          <a:bodyPr/>
          <a:lstStyle/>
          <a:p>
            <a:r>
              <a:rPr lang="fr-FR" dirty="0"/>
              <a:t>Focus par zone</a:t>
            </a:r>
            <a:endParaRPr lang="fr-BE" dirty="0"/>
          </a:p>
        </p:txBody>
      </p:sp>
      <p:pic>
        <p:nvPicPr>
          <p:cNvPr id="6" name="Espace réservé du contenu 5">
            <a:extLst>
              <a:ext uri="{FF2B5EF4-FFF2-40B4-BE49-F238E27FC236}">
                <a16:creationId xmlns:a16="http://schemas.microsoft.com/office/drawing/2014/main" id="{1B279520-BBED-4AA4-8BBA-312D391828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766" y="1927727"/>
            <a:ext cx="7990467" cy="4832051"/>
          </a:xfrm>
        </p:spPr>
      </p:pic>
      <p:sp>
        <p:nvSpPr>
          <p:cNvPr id="4" name="Espace réservé du numéro de diapositive 3">
            <a:extLst>
              <a:ext uri="{FF2B5EF4-FFF2-40B4-BE49-F238E27FC236}">
                <a16:creationId xmlns:a16="http://schemas.microsoft.com/office/drawing/2014/main" id="{82B17DF5-DDEF-4E63-A11D-6802A8E3D0BD}"/>
              </a:ext>
            </a:extLst>
          </p:cNvPr>
          <p:cNvSpPr>
            <a:spLocks noGrp="1"/>
          </p:cNvSpPr>
          <p:nvPr>
            <p:ph type="sldNum" sz="quarter" idx="12"/>
          </p:nvPr>
        </p:nvSpPr>
        <p:spPr/>
        <p:txBody>
          <a:bodyPr/>
          <a:lstStyle/>
          <a:p>
            <a:fld id="{744F8412-26D8-400C-A424-2250A0A5DFB0}" type="slidenum">
              <a:rPr lang="en-GB" smtClean="0"/>
              <a:t>17</a:t>
            </a:fld>
            <a:endParaRPr lang="en-GB"/>
          </a:p>
        </p:txBody>
      </p:sp>
    </p:spTree>
    <p:extLst>
      <p:ext uri="{BB962C8B-B14F-4D97-AF65-F5344CB8AC3E}">
        <p14:creationId xmlns:p14="http://schemas.microsoft.com/office/powerpoint/2010/main" val="324908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dirty="0"/>
              <a:t>Répartition selon zone</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6D741AE-41A4-4B5D-B813-0113FCD42734}"/>
              </a:ext>
            </a:extLst>
          </p:cNvPr>
          <p:cNvSpPr>
            <a:spLocks noGrp="1"/>
          </p:cNvSpPr>
          <p:nvPr>
            <p:ph idx="1"/>
          </p:nvPr>
        </p:nvSpPr>
        <p:spPr/>
        <p:txBody>
          <a:bodyPr>
            <a:normAutofit/>
          </a:bodyPr>
          <a:lstStyle/>
          <a:p>
            <a:pPr marL="0" indent="0">
              <a:buNone/>
            </a:pPr>
            <a:r>
              <a:rPr lang="fr-FR" sz="2400" dirty="0"/>
              <a:t>Répartition en 3 zones : ouest, centre et est</a:t>
            </a:r>
          </a:p>
          <a:p>
            <a:pPr>
              <a:buFont typeface="Wingdings" panose="05000000000000000000" pitchFamily="2" charset="2"/>
              <a:buChar char="Ø"/>
            </a:pPr>
            <a:r>
              <a:rPr lang="fr-FR" sz="2400" dirty="0"/>
              <a:t>Ouest : </a:t>
            </a:r>
            <a:r>
              <a:rPr lang="fr-FR" sz="2400" dirty="0" err="1"/>
              <a:t>Rebecq</a:t>
            </a:r>
            <a:r>
              <a:rPr lang="fr-FR" sz="2400" dirty="0"/>
              <a:t>, Tubize, Nivelles</a:t>
            </a:r>
          </a:p>
          <a:p>
            <a:pPr>
              <a:buFont typeface="Wingdings" panose="05000000000000000000" pitchFamily="2" charset="2"/>
              <a:buChar char="Ø"/>
            </a:pPr>
            <a:r>
              <a:rPr lang="fr-FR" sz="2400" dirty="0"/>
              <a:t>Centre :  Wavre, Ottignies-LLN</a:t>
            </a:r>
          </a:p>
          <a:p>
            <a:pPr>
              <a:buFont typeface="Wingdings" panose="05000000000000000000" pitchFamily="2" charset="2"/>
              <a:buChar char="Ø"/>
            </a:pPr>
            <a:r>
              <a:rPr lang="fr-FR" sz="2400" dirty="0"/>
              <a:t>Est : Jodoigne, Chaumont-Gistoux, Grez-Doiceau, Walhain</a:t>
            </a:r>
            <a:endParaRPr lang="fr-FR" sz="1800" dirty="0"/>
          </a:p>
          <a:p>
            <a:pPr marL="342900" indent="-342900">
              <a:buFont typeface="+mj-lt"/>
              <a:buAutoNum type="arabicPeriod"/>
            </a:pPr>
            <a:endParaRPr lang="fr-BE" sz="2400" dirty="0"/>
          </a:p>
        </p:txBody>
      </p:sp>
      <p:sp>
        <p:nvSpPr>
          <p:cNvPr id="4" name="Espace réservé du numéro de diapositive 3">
            <a:extLst>
              <a:ext uri="{FF2B5EF4-FFF2-40B4-BE49-F238E27FC236}">
                <a16:creationId xmlns:a16="http://schemas.microsoft.com/office/drawing/2014/main" id="{D955CAC6-C349-432F-B35F-171BA17C7FA0}"/>
              </a:ext>
            </a:extLst>
          </p:cNvPr>
          <p:cNvSpPr>
            <a:spLocks noGrp="1"/>
          </p:cNvSpPr>
          <p:nvPr>
            <p:ph type="sldNum" sz="quarter" idx="12"/>
          </p:nvPr>
        </p:nvSpPr>
        <p:spPr/>
        <p:txBody>
          <a:bodyPr/>
          <a:lstStyle/>
          <a:p>
            <a:fld id="{744F8412-26D8-400C-A424-2250A0A5DFB0}" type="slidenum">
              <a:rPr lang="en-GB" smtClean="0"/>
              <a:t>18</a:t>
            </a:fld>
            <a:endParaRPr lang="en-GB"/>
          </a:p>
        </p:txBody>
      </p:sp>
      <p:pic>
        <p:nvPicPr>
          <p:cNvPr id="12" name="Image 11">
            <a:extLst>
              <a:ext uri="{FF2B5EF4-FFF2-40B4-BE49-F238E27FC236}">
                <a16:creationId xmlns:a16="http://schemas.microsoft.com/office/drawing/2014/main" id="{3915F859-2DCD-42BE-B50B-33BF6053208E}"/>
              </a:ext>
            </a:extLst>
          </p:cNvPr>
          <p:cNvPicPr>
            <a:picLocks noChangeAspect="1"/>
          </p:cNvPicPr>
          <p:nvPr/>
        </p:nvPicPr>
        <p:blipFill>
          <a:blip r:embed="rId7"/>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364480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dirty="0"/>
              <a:t>Répartition selon zone</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4"/>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5"/>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D955CAC6-C349-432F-B35F-171BA17C7FA0}"/>
              </a:ext>
            </a:extLst>
          </p:cNvPr>
          <p:cNvSpPr>
            <a:spLocks noGrp="1"/>
          </p:cNvSpPr>
          <p:nvPr>
            <p:ph type="sldNum" sz="quarter" idx="12"/>
          </p:nvPr>
        </p:nvSpPr>
        <p:spPr/>
        <p:txBody>
          <a:bodyPr/>
          <a:lstStyle/>
          <a:p>
            <a:fld id="{744F8412-26D8-400C-A424-2250A0A5DFB0}" type="slidenum">
              <a:rPr lang="en-GB" smtClean="0"/>
              <a:t>19</a:t>
            </a:fld>
            <a:endParaRPr lang="en-GB"/>
          </a:p>
        </p:txBody>
      </p:sp>
      <p:pic>
        <p:nvPicPr>
          <p:cNvPr id="12" name="Image 11">
            <a:extLst>
              <a:ext uri="{FF2B5EF4-FFF2-40B4-BE49-F238E27FC236}">
                <a16:creationId xmlns:a16="http://schemas.microsoft.com/office/drawing/2014/main" id="{3915F859-2DCD-42BE-B50B-33BF6053208E}"/>
              </a:ext>
            </a:extLst>
          </p:cNvPr>
          <p:cNvPicPr>
            <a:picLocks noChangeAspect="1"/>
          </p:cNvPicPr>
          <p:nvPr/>
        </p:nvPicPr>
        <p:blipFill>
          <a:blip r:embed="rId8"/>
          <a:stretch>
            <a:fillRect/>
          </a:stretch>
        </p:blipFill>
        <p:spPr>
          <a:xfrm>
            <a:off x="8139655" y="6223142"/>
            <a:ext cx="1497559" cy="591473"/>
          </a:xfrm>
          <a:prstGeom prst="rect">
            <a:avLst/>
          </a:prstGeom>
        </p:spPr>
      </p:pic>
      <p:graphicFrame>
        <p:nvGraphicFramePr>
          <p:cNvPr id="5" name="Objet 4">
            <a:extLst>
              <a:ext uri="{FF2B5EF4-FFF2-40B4-BE49-F238E27FC236}">
                <a16:creationId xmlns:a16="http://schemas.microsoft.com/office/drawing/2014/main" id="{78F024D4-BC7C-4F35-96E5-93E47B162648}"/>
              </a:ext>
            </a:extLst>
          </p:cNvPr>
          <p:cNvGraphicFramePr>
            <a:graphicFrameLocks noChangeAspect="1"/>
          </p:cNvGraphicFramePr>
          <p:nvPr>
            <p:extLst>
              <p:ext uri="{D42A27DB-BD31-4B8C-83A1-F6EECF244321}">
                <p14:modId xmlns:p14="http://schemas.microsoft.com/office/powerpoint/2010/main" val="1984335407"/>
              </p:ext>
            </p:extLst>
          </p:nvPr>
        </p:nvGraphicFramePr>
        <p:xfrm>
          <a:off x="2276475" y="1971675"/>
          <a:ext cx="8858250" cy="4195763"/>
        </p:xfrm>
        <a:graphic>
          <a:graphicData uri="http://schemas.openxmlformats.org/presentationml/2006/ole">
            <mc:AlternateContent xmlns:mc="http://schemas.openxmlformats.org/markup-compatibility/2006">
              <mc:Choice xmlns:v="urn:schemas-microsoft-com:vml" Requires="v">
                <p:oleObj spid="_x0000_s6161" name="Document" r:id="rId9" imgW="7308755" imgH="3464508" progId="Word.Document.12">
                  <p:embed/>
                </p:oleObj>
              </mc:Choice>
              <mc:Fallback>
                <p:oleObj name="Document" r:id="rId9" imgW="7308755" imgH="3464508" progId="Word.Document.12">
                  <p:embed/>
                  <p:pic>
                    <p:nvPicPr>
                      <p:cNvPr id="0" name=""/>
                      <p:cNvPicPr/>
                      <p:nvPr/>
                    </p:nvPicPr>
                    <p:blipFill>
                      <a:blip r:embed="rId10"/>
                      <a:stretch>
                        <a:fillRect/>
                      </a:stretch>
                    </p:blipFill>
                    <p:spPr>
                      <a:xfrm>
                        <a:off x="2276475" y="1971675"/>
                        <a:ext cx="8858250" cy="4195763"/>
                      </a:xfrm>
                      <a:prstGeom prst="rect">
                        <a:avLst/>
                      </a:prstGeom>
                    </p:spPr>
                  </p:pic>
                </p:oleObj>
              </mc:Fallback>
            </mc:AlternateContent>
          </a:graphicData>
        </a:graphic>
      </p:graphicFrame>
    </p:spTree>
    <p:extLst>
      <p:ext uri="{BB962C8B-B14F-4D97-AF65-F5344CB8AC3E}">
        <p14:creationId xmlns:p14="http://schemas.microsoft.com/office/powerpoint/2010/main" val="36261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C2843-27EC-48F4-8F2F-B58B579F735D}"/>
              </a:ext>
            </a:extLst>
          </p:cNvPr>
          <p:cNvSpPr/>
          <p:nvPr/>
        </p:nvSpPr>
        <p:spPr>
          <a:xfrm>
            <a:off x="0" y="-2467"/>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	2. Dénombrement ‘point-in-time’: la méthodologie</a:t>
            </a:r>
          </a:p>
        </p:txBody>
      </p:sp>
      <p:pic>
        <p:nvPicPr>
          <p:cNvPr id="12" name="Picture 11" descr="Map&#10;&#10;Description automatically generated">
            <a:extLst>
              <a:ext uri="{FF2B5EF4-FFF2-40B4-BE49-F238E27FC236}">
                <a16:creationId xmlns:a16="http://schemas.microsoft.com/office/drawing/2014/main" id="{9C8E4958-8113-C7B8-C5B5-4BFEF51EB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269" y="1651520"/>
            <a:ext cx="5575462" cy="4770001"/>
          </a:xfrm>
          <a:prstGeom prst="rect">
            <a:avLst/>
          </a:prstGeom>
        </p:spPr>
      </p:pic>
      <p:sp>
        <p:nvSpPr>
          <p:cNvPr id="13" name="Title 6">
            <a:extLst>
              <a:ext uri="{FF2B5EF4-FFF2-40B4-BE49-F238E27FC236}">
                <a16:creationId xmlns:a16="http://schemas.microsoft.com/office/drawing/2014/main" id="{CEEF26A5-8E4E-9B39-8A88-DA99CB95B179}"/>
              </a:ext>
            </a:extLst>
          </p:cNvPr>
          <p:cNvSpPr>
            <a:spLocks noGrp="1"/>
          </p:cNvSpPr>
          <p:nvPr>
            <p:ph type="title"/>
          </p:nvPr>
        </p:nvSpPr>
        <p:spPr>
          <a:xfrm>
            <a:off x="938012" y="1221686"/>
            <a:ext cx="9646600" cy="859668"/>
          </a:xfrm>
        </p:spPr>
        <p:txBody>
          <a:bodyPr/>
          <a:lstStyle/>
          <a:p>
            <a:r>
              <a:rPr lang="nl-BE" sz="1800" dirty="0" err="1"/>
              <a:t>Dénombrements</a:t>
            </a:r>
            <a:r>
              <a:rPr lang="nl-BE" sz="1800" dirty="0"/>
              <a:t> </a:t>
            </a:r>
            <a:r>
              <a:rPr lang="nl-BE" sz="1800" dirty="0" err="1"/>
              <a:t>organisé</a:t>
            </a:r>
            <a:r>
              <a:rPr lang="nl-BE" sz="1800" dirty="0"/>
              <a:t> </a:t>
            </a:r>
            <a:r>
              <a:rPr lang="nl-BE" sz="1800" dirty="0" err="1"/>
              <a:t>depuis</a:t>
            </a:r>
            <a:r>
              <a:rPr lang="nl-BE" sz="1800" dirty="0"/>
              <a:t> 2020</a:t>
            </a:r>
            <a:r>
              <a:rPr lang="fr-BE" sz="1800" dirty="0"/>
              <a:t>: </a:t>
            </a:r>
            <a:endParaRPr lang="nl-BE" sz="1800" dirty="0"/>
          </a:p>
        </p:txBody>
      </p:sp>
    </p:spTree>
    <p:extLst>
      <p:ext uri="{BB962C8B-B14F-4D97-AF65-F5344CB8AC3E}">
        <p14:creationId xmlns:p14="http://schemas.microsoft.com/office/powerpoint/2010/main" val="182363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157D77-BADC-4DC4-802F-15D94BB05B81}"/>
              </a:ext>
            </a:extLst>
          </p:cNvPr>
          <p:cNvSpPr>
            <a:spLocks noGrp="1"/>
          </p:cNvSpPr>
          <p:nvPr>
            <p:ph type="sldNum" sz="quarter" idx="12"/>
          </p:nvPr>
        </p:nvSpPr>
        <p:spPr/>
        <p:txBody>
          <a:bodyPr/>
          <a:lstStyle/>
          <a:p>
            <a:fld id="{744F8412-26D8-400C-A424-2250A0A5DFB0}" type="slidenum">
              <a:rPr lang="en-GB" smtClean="0"/>
              <a:t>20</a:t>
            </a:fld>
            <a:endParaRPr lang="en-GB"/>
          </a:p>
        </p:txBody>
      </p:sp>
      <p:graphicFrame>
        <p:nvGraphicFramePr>
          <p:cNvPr id="4" name="Tableau 3">
            <a:extLst>
              <a:ext uri="{FF2B5EF4-FFF2-40B4-BE49-F238E27FC236}">
                <a16:creationId xmlns:a16="http://schemas.microsoft.com/office/drawing/2014/main" id="{399DEA46-7747-4E20-8979-C747FEE145DE}"/>
              </a:ext>
            </a:extLst>
          </p:cNvPr>
          <p:cNvGraphicFramePr>
            <a:graphicFrameLocks noGrp="1"/>
          </p:cNvGraphicFramePr>
          <p:nvPr>
            <p:extLst>
              <p:ext uri="{D42A27DB-BD31-4B8C-83A1-F6EECF244321}">
                <p14:modId xmlns:p14="http://schemas.microsoft.com/office/powerpoint/2010/main" val="780039847"/>
              </p:ext>
            </p:extLst>
          </p:nvPr>
        </p:nvGraphicFramePr>
        <p:xfrm>
          <a:off x="771525" y="866776"/>
          <a:ext cx="10220324" cy="5454486"/>
        </p:xfrm>
        <a:graphic>
          <a:graphicData uri="http://schemas.openxmlformats.org/drawingml/2006/table">
            <a:tbl>
              <a:tblPr/>
              <a:tblGrid>
                <a:gridCol w="2280313">
                  <a:extLst>
                    <a:ext uri="{9D8B030D-6E8A-4147-A177-3AD203B41FA5}">
                      <a16:colId xmlns:a16="http://schemas.microsoft.com/office/drawing/2014/main" val="3334968781"/>
                    </a:ext>
                  </a:extLst>
                </a:gridCol>
                <a:gridCol w="2152163">
                  <a:extLst>
                    <a:ext uri="{9D8B030D-6E8A-4147-A177-3AD203B41FA5}">
                      <a16:colId xmlns:a16="http://schemas.microsoft.com/office/drawing/2014/main" val="880604093"/>
                    </a:ext>
                  </a:extLst>
                </a:gridCol>
                <a:gridCol w="955093">
                  <a:extLst>
                    <a:ext uri="{9D8B030D-6E8A-4147-A177-3AD203B41FA5}">
                      <a16:colId xmlns:a16="http://schemas.microsoft.com/office/drawing/2014/main" val="717024906"/>
                    </a:ext>
                  </a:extLst>
                </a:gridCol>
                <a:gridCol w="955093">
                  <a:extLst>
                    <a:ext uri="{9D8B030D-6E8A-4147-A177-3AD203B41FA5}">
                      <a16:colId xmlns:a16="http://schemas.microsoft.com/office/drawing/2014/main" val="878711379"/>
                    </a:ext>
                  </a:extLst>
                </a:gridCol>
                <a:gridCol w="983738">
                  <a:extLst>
                    <a:ext uri="{9D8B030D-6E8A-4147-A177-3AD203B41FA5}">
                      <a16:colId xmlns:a16="http://schemas.microsoft.com/office/drawing/2014/main" val="3598502758"/>
                    </a:ext>
                  </a:extLst>
                </a:gridCol>
                <a:gridCol w="983738">
                  <a:extLst>
                    <a:ext uri="{9D8B030D-6E8A-4147-A177-3AD203B41FA5}">
                      <a16:colId xmlns:a16="http://schemas.microsoft.com/office/drawing/2014/main" val="4202208389"/>
                    </a:ext>
                  </a:extLst>
                </a:gridCol>
                <a:gridCol w="955093">
                  <a:extLst>
                    <a:ext uri="{9D8B030D-6E8A-4147-A177-3AD203B41FA5}">
                      <a16:colId xmlns:a16="http://schemas.microsoft.com/office/drawing/2014/main" val="567960045"/>
                    </a:ext>
                  </a:extLst>
                </a:gridCol>
                <a:gridCol w="955093">
                  <a:extLst>
                    <a:ext uri="{9D8B030D-6E8A-4147-A177-3AD203B41FA5}">
                      <a16:colId xmlns:a16="http://schemas.microsoft.com/office/drawing/2014/main" val="1285978050"/>
                    </a:ext>
                  </a:extLst>
                </a:gridCol>
              </a:tblGrid>
              <a:tr h="271104">
                <a:tc>
                  <a:txBody>
                    <a:bodyPr/>
                    <a:lstStyle/>
                    <a:p>
                      <a:pPr marL="38100" marR="38100">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Situation de logement</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Ouest</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Centre</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Est</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Autre BW</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Inconnu</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Total</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93550617"/>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Dans l’espace public</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1343554"/>
                  </a:ext>
                </a:extLst>
              </a:tr>
              <a:tr h="295622">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4,7%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8,4%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1,0%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5,3%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64667818"/>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En hébergement d’urgence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07026735"/>
                  </a:ext>
                </a:extLst>
              </a:tr>
              <a:tr h="285543">
                <a:tc vMerge="1">
                  <a:txBody>
                    <a:bodyPr/>
                    <a:lstStyle/>
                    <a:p>
                      <a:endParaRPr lang="fr-BE"/>
                    </a:p>
                  </a:txBody>
                  <a:tcPr/>
                </a:tc>
                <a:tc>
                  <a:txBody>
                    <a:bodyPr/>
                    <a:lstStyle/>
                    <a:p>
                      <a:pPr marL="38100" marR="38100">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2,0%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768820"/>
                  </a:ext>
                </a:extLst>
              </a:tr>
              <a:tr h="275466">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En foyer d’hébergement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93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95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224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0079793"/>
                  </a:ext>
                </a:extLst>
              </a:tr>
              <a:tr h="350212">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39,9%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38,2%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29,6%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17,5%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36,1%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37274727"/>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En institution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26</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53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7989493"/>
                  </a:ext>
                </a:extLst>
              </a:tr>
              <a:tr h="295622">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2,6%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7,2%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3,1%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65,0%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8,5%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6921247"/>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Dans un logement non conventionnel</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76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7952254"/>
                  </a:ext>
                </a:extLst>
              </a:tr>
              <a:tr h="308731">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7,7%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9,6%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33,7%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2,5%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12,2%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8807102"/>
                  </a:ext>
                </a:extLst>
              </a:tr>
              <a:tr h="275466">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Chez des amis, de la famille ou des tiers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101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88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6</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221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84114"/>
                  </a:ext>
                </a:extLst>
              </a:tr>
              <a:tr h="304369">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43,3%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35,3%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25,5%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15,0%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35,6%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38293864"/>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Sous menace d’expulsion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32790245"/>
                  </a:ext>
                </a:extLst>
              </a:tr>
              <a:tr h="295622">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1,3%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5,1%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97573230"/>
                  </a:ext>
                </a:extLst>
              </a:tr>
              <a:tr h="271104">
                <a:tc rowSpan="2">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Inconnu</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29220273"/>
                  </a:ext>
                </a:extLst>
              </a:tr>
              <a:tr h="285543">
                <a:tc vMerge="1">
                  <a:txBody>
                    <a:bodyPr/>
                    <a:lstStyle/>
                    <a:p>
                      <a:endParaRPr lang="fr-BE"/>
                    </a:p>
                  </a:txBody>
                  <a:tcPr/>
                </a:tc>
                <a:tc>
                  <a:txBody>
                    <a:bodyPr/>
                    <a:lstStyle/>
                    <a:p>
                      <a:pPr marL="38100" marR="38100">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0,2%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59524633"/>
                  </a:ext>
                </a:extLst>
              </a:tr>
              <a:tr h="285543">
                <a:tc rowSpan="2">
                  <a:txBody>
                    <a:bodyPr/>
                    <a:lstStyle/>
                    <a:p>
                      <a:pPr>
                        <a:lnSpc>
                          <a:spcPct val="1070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TOTAL</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nSpc>
                          <a:spcPts val="1600"/>
                        </a:lnSpc>
                        <a:spcAft>
                          <a:spcPts val="0"/>
                        </a:spcAft>
                      </a:pPr>
                      <a:r>
                        <a:rPr lang="fr-BE" sz="1200" b="1">
                          <a:effectLst/>
                          <a:latin typeface="Arial" panose="020B0604020202020204" pitchFamily="34" charset="0"/>
                          <a:ea typeface="Calibri" panose="020F0502020204030204" pitchFamily="34" charset="0"/>
                          <a:cs typeface="Times New Roman" panose="02020603050405020304" pitchFamily="18" charset="0"/>
                        </a:rPr>
                        <a:t>Effectif</a:t>
                      </a:r>
                      <a:endParaRPr lang="fr-BE"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233</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249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98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40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621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28994782"/>
                  </a:ext>
                </a:extLst>
              </a:tr>
              <a:tr h="299019">
                <a:tc vMerge="1">
                  <a:txBody>
                    <a:bodyPr/>
                    <a:lstStyle/>
                    <a:p>
                      <a:endParaRPr lang="fr-BE"/>
                    </a:p>
                  </a:txBody>
                  <a:tcPr/>
                </a:tc>
                <a:tc>
                  <a:txBody>
                    <a:bodyPr/>
                    <a:lstStyle/>
                    <a:p>
                      <a:pPr marL="38100" marR="38100">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38100" marR="38100" algn="r">
                        <a:lnSpc>
                          <a:spcPts val="1600"/>
                        </a:lnSpc>
                        <a:spcAft>
                          <a:spcPts val="0"/>
                        </a:spcAft>
                      </a:pPr>
                      <a:r>
                        <a:rPr lang="fr-BE" sz="1200" b="1" dirty="0">
                          <a:effectLst/>
                          <a:latin typeface="Arial" panose="020B0604020202020204" pitchFamily="34" charset="0"/>
                          <a:ea typeface="Calibri" panose="020F0502020204030204" pitchFamily="34" charset="0"/>
                          <a:cs typeface="Times New Roman" panose="02020603050405020304" pitchFamily="18" charset="0"/>
                        </a:rPr>
                        <a:t>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100.0%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a:effectLst/>
                          <a:latin typeface="Arial" panose="020B0604020202020204" pitchFamily="34" charset="0"/>
                          <a:ea typeface="Calibri" panose="020F0502020204030204" pitchFamily="34" charset="0"/>
                          <a:cs typeface="Times New Roman" panose="02020603050405020304" pitchFamily="18" charset="0"/>
                        </a:rPr>
                        <a:t>100.0%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8100" marR="38100" algn="r">
                        <a:lnSpc>
                          <a:spcPts val="1600"/>
                        </a:lnSpc>
                        <a:spcAft>
                          <a:spcPts val="0"/>
                        </a:spcAft>
                      </a:pPr>
                      <a:r>
                        <a:rPr lang="fr-BE" sz="1200" dirty="0">
                          <a:effectLst/>
                          <a:latin typeface="Arial" panose="020B0604020202020204" pitchFamily="34" charset="0"/>
                          <a:ea typeface="Calibri" panose="020F0502020204030204" pitchFamily="34" charset="0"/>
                          <a:cs typeface="Times New Roman" panose="02020603050405020304" pitchFamily="18" charset="0"/>
                        </a:rPr>
                        <a:t>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4066799"/>
                  </a:ext>
                </a:extLst>
              </a:tr>
            </a:tbl>
          </a:graphicData>
        </a:graphic>
      </p:graphicFrame>
    </p:spTree>
    <p:extLst>
      <p:ext uri="{BB962C8B-B14F-4D97-AF65-F5344CB8AC3E}">
        <p14:creationId xmlns:p14="http://schemas.microsoft.com/office/powerpoint/2010/main" val="182498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D7B96-673D-4FFC-86B5-EB55EB395E68}"/>
              </a:ext>
            </a:extLst>
          </p:cNvPr>
          <p:cNvSpPr>
            <a:spLocks noGrp="1"/>
          </p:cNvSpPr>
          <p:nvPr>
            <p:ph type="title"/>
          </p:nvPr>
        </p:nvSpPr>
        <p:spPr/>
        <p:txBody>
          <a:bodyPr/>
          <a:lstStyle/>
          <a:p>
            <a:r>
              <a:rPr lang="fr-FR" dirty="0"/>
              <a:t>Focus sur les jeunes en errance</a:t>
            </a:r>
            <a:endParaRPr lang="fr-BE" dirty="0"/>
          </a:p>
        </p:txBody>
      </p:sp>
      <p:pic>
        <p:nvPicPr>
          <p:cNvPr id="6" name="Espace réservé du contenu 5">
            <a:extLst>
              <a:ext uri="{FF2B5EF4-FFF2-40B4-BE49-F238E27FC236}">
                <a16:creationId xmlns:a16="http://schemas.microsoft.com/office/drawing/2014/main" id="{9BFE9CD7-A4D4-4F01-8E06-FC29E1A95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635" y="1972321"/>
            <a:ext cx="5218729" cy="4348941"/>
          </a:xfrm>
        </p:spPr>
      </p:pic>
      <p:sp>
        <p:nvSpPr>
          <p:cNvPr id="4" name="Espace réservé du numéro de diapositive 3">
            <a:extLst>
              <a:ext uri="{FF2B5EF4-FFF2-40B4-BE49-F238E27FC236}">
                <a16:creationId xmlns:a16="http://schemas.microsoft.com/office/drawing/2014/main" id="{82B17DF5-DDEF-4E63-A11D-6802A8E3D0BD}"/>
              </a:ext>
            </a:extLst>
          </p:cNvPr>
          <p:cNvSpPr>
            <a:spLocks noGrp="1"/>
          </p:cNvSpPr>
          <p:nvPr>
            <p:ph type="sldNum" sz="quarter" idx="12"/>
          </p:nvPr>
        </p:nvSpPr>
        <p:spPr/>
        <p:txBody>
          <a:bodyPr/>
          <a:lstStyle/>
          <a:p>
            <a:fld id="{744F8412-26D8-400C-A424-2250A0A5DFB0}" type="slidenum">
              <a:rPr lang="en-GB" smtClean="0"/>
              <a:t>21</a:t>
            </a:fld>
            <a:endParaRPr lang="en-GB"/>
          </a:p>
        </p:txBody>
      </p:sp>
    </p:spTree>
    <p:extLst>
      <p:ext uri="{BB962C8B-B14F-4D97-AF65-F5344CB8AC3E}">
        <p14:creationId xmlns:p14="http://schemas.microsoft.com/office/powerpoint/2010/main" val="305132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22</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Situation de logement des jeunes adultes</a:t>
            </a:r>
            <a:endParaRPr lang="fr-BE" dirty="0"/>
          </a:p>
        </p:txBody>
      </p:sp>
      <p:pic>
        <p:nvPicPr>
          <p:cNvPr id="5" name="Image 4">
            <a:extLst>
              <a:ext uri="{FF2B5EF4-FFF2-40B4-BE49-F238E27FC236}">
                <a16:creationId xmlns:a16="http://schemas.microsoft.com/office/drawing/2014/main" id="{F7D9BAB4-039B-404E-BFD6-C42CCF6559E0}"/>
              </a:ext>
            </a:extLst>
          </p:cNvPr>
          <p:cNvPicPr>
            <a:picLocks noChangeAspect="1"/>
          </p:cNvPicPr>
          <p:nvPr/>
        </p:nvPicPr>
        <p:blipFill>
          <a:blip r:embed="rId2"/>
          <a:stretch>
            <a:fillRect/>
          </a:stretch>
        </p:blipFill>
        <p:spPr>
          <a:xfrm>
            <a:off x="1271778" y="1622740"/>
            <a:ext cx="10043922" cy="5432047"/>
          </a:xfrm>
          <a:prstGeom prst="rect">
            <a:avLst/>
          </a:prstGeom>
        </p:spPr>
      </p:pic>
    </p:spTree>
    <p:extLst>
      <p:ext uri="{BB962C8B-B14F-4D97-AF65-F5344CB8AC3E}">
        <p14:creationId xmlns:p14="http://schemas.microsoft.com/office/powerpoint/2010/main" val="417330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23</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err="1"/>
              <a:t>Donnees</a:t>
            </a:r>
            <a:r>
              <a:rPr lang="fr-FR" dirty="0"/>
              <a:t> </a:t>
            </a:r>
            <a:r>
              <a:rPr lang="fr-FR" dirty="0" err="1"/>
              <a:t>socio-demographiques</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167887370"/>
              </p:ext>
            </p:extLst>
          </p:nvPr>
        </p:nvGraphicFramePr>
        <p:xfrm>
          <a:off x="-862381" y="2512457"/>
          <a:ext cx="12620291" cy="316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33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24</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err="1"/>
              <a:t>Donnees</a:t>
            </a:r>
            <a:r>
              <a:rPr lang="fr-FR" dirty="0"/>
              <a:t> situation logement</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5" name="Tableau 4">
            <a:extLst>
              <a:ext uri="{FF2B5EF4-FFF2-40B4-BE49-F238E27FC236}">
                <a16:creationId xmlns:a16="http://schemas.microsoft.com/office/drawing/2014/main" id="{35805699-049C-48EF-9D4E-33A36368544B}"/>
              </a:ext>
            </a:extLst>
          </p:cNvPr>
          <p:cNvGraphicFramePr>
            <a:graphicFrameLocks noGrp="1"/>
          </p:cNvGraphicFramePr>
          <p:nvPr>
            <p:extLst>
              <p:ext uri="{D42A27DB-BD31-4B8C-83A1-F6EECF244321}">
                <p14:modId xmlns:p14="http://schemas.microsoft.com/office/powerpoint/2010/main" val="886501295"/>
              </p:ext>
            </p:extLst>
          </p:nvPr>
        </p:nvGraphicFramePr>
        <p:xfrm>
          <a:off x="1828800" y="2019045"/>
          <a:ext cx="8729500" cy="3302713"/>
        </p:xfrm>
        <a:graphic>
          <a:graphicData uri="http://schemas.openxmlformats.org/drawingml/2006/table">
            <a:tbl>
              <a:tblPr/>
              <a:tblGrid>
                <a:gridCol w="4271963">
                  <a:extLst>
                    <a:ext uri="{9D8B030D-6E8A-4147-A177-3AD203B41FA5}">
                      <a16:colId xmlns:a16="http://schemas.microsoft.com/office/drawing/2014/main" val="929819269"/>
                    </a:ext>
                  </a:extLst>
                </a:gridCol>
                <a:gridCol w="2082214">
                  <a:extLst>
                    <a:ext uri="{9D8B030D-6E8A-4147-A177-3AD203B41FA5}">
                      <a16:colId xmlns:a16="http://schemas.microsoft.com/office/drawing/2014/main" val="3491113192"/>
                    </a:ext>
                  </a:extLst>
                </a:gridCol>
                <a:gridCol w="2375323">
                  <a:extLst>
                    <a:ext uri="{9D8B030D-6E8A-4147-A177-3AD203B41FA5}">
                      <a16:colId xmlns:a16="http://schemas.microsoft.com/office/drawing/2014/main" val="3311146407"/>
                    </a:ext>
                  </a:extLst>
                </a:gridCol>
              </a:tblGrid>
              <a:tr h="334541">
                <a:tc>
                  <a:txBody>
                    <a:bodyPr/>
                    <a:lstStyle/>
                    <a:p>
                      <a:pPr>
                        <a:lnSpc>
                          <a:spcPct val="107000"/>
                        </a:lnSpc>
                        <a:spcAft>
                          <a:spcPts val="0"/>
                        </a:spcAft>
                      </a:pPr>
                      <a:r>
                        <a:rPr lang="fr-BE" sz="2400" b="1" dirty="0">
                          <a:effectLst/>
                          <a:latin typeface="Calibri" panose="020F0502020204030204" pitchFamily="34" charset="0"/>
                          <a:ea typeface="Calibri" panose="020F0502020204030204" pitchFamily="34" charset="0"/>
                          <a:cs typeface="Calibri" panose="020F0502020204030204" pitchFamily="34" charset="0"/>
                        </a:rPr>
                        <a:t>Durée instabilité logement</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b="1" dirty="0">
                          <a:effectLst/>
                          <a:latin typeface="Calibri" panose="020F0502020204030204" pitchFamily="34" charset="0"/>
                          <a:ea typeface="Calibri" panose="020F0502020204030204" pitchFamily="34" charset="0"/>
                          <a:cs typeface="Calibri" panose="020F0502020204030204" pitchFamily="34" charset="0"/>
                        </a:rPr>
                        <a:t>Fréquence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b="1">
                          <a:effectLst/>
                          <a:latin typeface="Calibri" panose="020F0502020204030204" pitchFamily="34" charset="0"/>
                          <a:ea typeface="Calibri" panose="020F0502020204030204" pitchFamily="34" charset="0"/>
                          <a:cs typeface="Calibri" panose="020F0502020204030204" pitchFamily="34" charset="0"/>
                        </a:rPr>
                        <a:t>Pourcentage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3998330414"/>
                  </a:ext>
                </a:extLst>
              </a:tr>
              <a:tr h="318304">
                <a:tc>
                  <a:txBody>
                    <a:bodyPr/>
                    <a:lstStyle/>
                    <a:p>
                      <a:pP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&lt; 3 mois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31</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24.4%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589276669"/>
                  </a:ext>
                </a:extLst>
              </a:tr>
              <a:tr h="334541">
                <a:tc>
                  <a:txBody>
                    <a:bodyPr/>
                    <a:lstStyle/>
                    <a:p>
                      <a:pP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4 - 11 mois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50</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39.4%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1422071139"/>
                  </a:ext>
                </a:extLst>
              </a:tr>
              <a:tr h="334541">
                <a:tc>
                  <a:txBody>
                    <a:bodyPr/>
                    <a:lstStyle/>
                    <a:p>
                      <a:pP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1 - 2 ans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23</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18.1%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1326217726"/>
                  </a:ext>
                </a:extLst>
              </a:tr>
              <a:tr h="334541">
                <a:tc>
                  <a:txBody>
                    <a:bodyPr/>
                    <a:lstStyle/>
                    <a:p>
                      <a:pP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&gt; 2 ans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14</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11.0%</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2297255534"/>
                  </a:ext>
                </a:extLst>
              </a:tr>
              <a:tr h="684608">
                <a:tc>
                  <a:txBody>
                    <a:bodyPr/>
                    <a:lstStyle/>
                    <a:p>
                      <a:pP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A toujours un logement stable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1.6%</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2672667084"/>
                  </a:ext>
                </a:extLst>
              </a:tr>
              <a:tr h="334541">
                <a:tc>
                  <a:txBody>
                    <a:bodyPr/>
                    <a:lstStyle/>
                    <a:p>
                      <a:pP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Inconnu</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0"/>
                        </a:spcAft>
                      </a:pPr>
                      <a:r>
                        <a:rPr lang="fr-BE" sz="2400">
                          <a:effectLst/>
                          <a:latin typeface="Calibri" panose="020F0502020204030204" pitchFamily="34" charset="0"/>
                          <a:ea typeface="Calibri" panose="020F0502020204030204" pitchFamily="34" charset="0"/>
                          <a:cs typeface="Calibri" panose="020F0502020204030204" pitchFamily="34" charset="0"/>
                        </a:rPr>
                        <a:t>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5.5%</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B"/>
                    </a:solidFill>
                  </a:tcPr>
                </a:tc>
                <a:extLst>
                  <a:ext uri="{0D108BD9-81ED-4DB2-BD59-A6C34878D82A}">
                    <a16:rowId xmlns:a16="http://schemas.microsoft.com/office/drawing/2014/main" val="1855957334"/>
                  </a:ext>
                </a:extLst>
              </a:tr>
              <a:tr h="334541">
                <a:tc>
                  <a:txBody>
                    <a:bodyPr/>
                    <a:lstStyle/>
                    <a:p>
                      <a:pP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Total</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127</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7000"/>
                        </a:lnSpc>
                        <a:spcAft>
                          <a:spcPts val="0"/>
                        </a:spcAft>
                      </a:pPr>
                      <a:r>
                        <a:rPr lang="fr-BE" sz="2400" dirty="0">
                          <a:effectLst/>
                          <a:latin typeface="Calibri" panose="020F0502020204030204" pitchFamily="34" charset="0"/>
                          <a:ea typeface="Calibri" panose="020F0502020204030204" pitchFamily="34" charset="0"/>
                          <a:cs typeface="Calibri" panose="020F0502020204030204" pitchFamily="34" charset="0"/>
                        </a:rPr>
                        <a:t>100.0%</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28827345"/>
                  </a:ext>
                </a:extLst>
              </a:tr>
            </a:tbl>
          </a:graphicData>
        </a:graphic>
      </p:graphicFrame>
      <p:pic>
        <p:nvPicPr>
          <p:cNvPr id="6" name="Image 5">
            <a:extLst>
              <a:ext uri="{FF2B5EF4-FFF2-40B4-BE49-F238E27FC236}">
                <a16:creationId xmlns:a16="http://schemas.microsoft.com/office/drawing/2014/main" id="{68420B28-E4EE-4DA9-8A0E-4B1D4B7010CA}"/>
              </a:ext>
            </a:extLst>
          </p:cNvPr>
          <p:cNvPicPr>
            <a:picLocks noChangeAspect="1"/>
          </p:cNvPicPr>
          <p:nvPr/>
        </p:nvPicPr>
        <p:blipFill>
          <a:blip r:embed="rId2"/>
          <a:stretch>
            <a:fillRect/>
          </a:stretch>
        </p:blipFill>
        <p:spPr>
          <a:xfrm>
            <a:off x="1572303" y="5664499"/>
            <a:ext cx="10723793" cy="774259"/>
          </a:xfrm>
          <a:prstGeom prst="rect">
            <a:avLst/>
          </a:prstGeom>
        </p:spPr>
      </p:pic>
    </p:spTree>
    <p:extLst>
      <p:ext uri="{BB962C8B-B14F-4D97-AF65-F5344CB8AC3E}">
        <p14:creationId xmlns:p14="http://schemas.microsoft.com/office/powerpoint/2010/main" val="358093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25</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Sante</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sp>
        <p:nvSpPr>
          <p:cNvPr id="7" name="TextBox 12">
            <a:extLst>
              <a:ext uri="{FF2B5EF4-FFF2-40B4-BE49-F238E27FC236}">
                <a16:creationId xmlns:a16="http://schemas.microsoft.com/office/drawing/2014/main" id="{87BF5091-D065-4EA1-92E1-F65DC383AEC5}"/>
              </a:ext>
            </a:extLst>
          </p:cNvPr>
          <p:cNvSpPr txBox="1"/>
          <p:nvPr/>
        </p:nvSpPr>
        <p:spPr>
          <a:xfrm>
            <a:off x="839582" y="4262828"/>
            <a:ext cx="2030231" cy="246221"/>
          </a:xfrm>
          <a:prstGeom prst="rect">
            <a:avLst/>
          </a:prstGeom>
          <a:noFill/>
        </p:spPr>
        <p:txBody>
          <a:bodyPr wrap="square" rtlCol="0">
            <a:spAutoFit/>
          </a:bodyPr>
          <a:lstStyle/>
          <a:p>
            <a:pPr algn="ctr"/>
            <a:r>
              <a:rPr lang="fr-BE" sz="1000" b="1" dirty="0">
                <a:solidFill>
                  <a:srgbClr val="009F80"/>
                </a:solidFill>
              </a:rPr>
              <a:t>Pas de problèmes de santé</a:t>
            </a:r>
            <a:endParaRPr lang="fr-BE" sz="1000" dirty="0">
              <a:solidFill>
                <a:srgbClr val="009F80"/>
              </a:solidFill>
            </a:endParaRPr>
          </a:p>
        </p:txBody>
      </p:sp>
      <p:sp>
        <p:nvSpPr>
          <p:cNvPr id="8" name="TextBox 13">
            <a:extLst>
              <a:ext uri="{FF2B5EF4-FFF2-40B4-BE49-F238E27FC236}">
                <a16:creationId xmlns:a16="http://schemas.microsoft.com/office/drawing/2014/main" id="{91F7E71D-EF3D-4CC6-9C9A-061E72CD176B}"/>
              </a:ext>
            </a:extLst>
          </p:cNvPr>
          <p:cNvSpPr txBox="1"/>
          <p:nvPr/>
        </p:nvSpPr>
        <p:spPr>
          <a:xfrm>
            <a:off x="1287434" y="3977512"/>
            <a:ext cx="1080545" cy="307777"/>
          </a:xfrm>
          <a:prstGeom prst="rect">
            <a:avLst/>
          </a:prstGeom>
          <a:noFill/>
        </p:spPr>
        <p:txBody>
          <a:bodyPr wrap="square" rtlCol="0">
            <a:spAutoFit/>
          </a:bodyPr>
          <a:lstStyle/>
          <a:p>
            <a:pPr algn="ctr"/>
            <a:r>
              <a:rPr lang="fr-FR" sz="1400" b="1" dirty="0"/>
              <a:t>55,1</a:t>
            </a:r>
            <a:r>
              <a:rPr lang="en-GB" sz="1400" b="1" dirty="0"/>
              <a:t>%</a:t>
            </a:r>
            <a:endParaRPr lang="x-none" sz="1400" b="1" dirty="0"/>
          </a:p>
        </p:txBody>
      </p:sp>
      <p:pic>
        <p:nvPicPr>
          <p:cNvPr id="9" name="Picture 5" descr="Icon&#10;&#10;Description automatically generated">
            <a:extLst>
              <a:ext uri="{FF2B5EF4-FFF2-40B4-BE49-F238E27FC236}">
                <a16:creationId xmlns:a16="http://schemas.microsoft.com/office/drawing/2014/main" id="{1CD8558E-5377-419A-9901-70E5F0ABB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518" y="3022241"/>
            <a:ext cx="948677" cy="820841"/>
          </a:xfrm>
          <a:prstGeom prst="rect">
            <a:avLst/>
          </a:prstGeom>
        </p:spPr>
      </p:pic>
      <p:pic>
        <p:nvPicPr>
          <p:cNvPr id="10" name="Picture 15" descr="Icon&#10;&#10;Description automatically generated">
            <a:extLst>
              <a:ext uri="{FF2B5EF4-FFF2-40B4-BE49-F238E27FC236}">
                <a16:creationId xmlns:a16="http://schemas.microsoft.com/office/drawing/2014/main" id="{88D8D8F2-22EE-48CA-9353-B00A89EF9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080" y="2729913"/>
            <a:ext cx="751500" cy="575617"/>
          </a:xfrm>
          <a:prstGeom prst="rect">
            <a:avLst/>
          </a:prstGeom>
        </p:spPr>
      </p:pic>
      <p:sp>
        <p:nvSpPr>
          <p:cNvPr id="11" name="TextBox 18">
            <a:extLst>
              <a:ext uri="{FF2B5EF4-FFF2-40B4-BE49-F238E27FC236}">
                <a16:creationId xmlns:a16="http://schemas.microsoft.com/office/drawing/2014/main" id="{BFF4FE14-0A64-4568-B4B1-BC46374D5148}"/>
              </a:ext>
            </a:extLst>
          </p:cNvPr>
          <p:cNvSpPr txBox="1"/>
          <p:nvPr/>
        </p:nvSpPr>
        <p:spPr>
          <a:xfrm>
            <a:off x="1212380" y="4509049"/>
            <a:ext cx="1133060" cy="246221"/>
          </a:xfrm>
          <a:prstGeom prst="rect">
            <a:avLst/>
          </a:prstGeom>
          <a:noFill/>
        </p:spPr>
        <p:txBody>
          <a:bodyPr wrap="square" rtlCol="0">
            <a:spAutoFit/>
          </a:bodyPr>
          <a:lstStyle/>
          <a:p>
            <a:pPr algn="ctr"/>
            <a:r>
              <a:rPr lang="en-GB" sz="1000" b="1" dirty="0"/>
              <a:t># </a:t>
            </a:r>
            <a:r>
              <a:rPr lang="fr-FR" sz="1000" b="1" dirty="0"/>
              <a:t>70</a:t>
            </a:r>
            <a:endParaRPr lang="x-none" sz="1000" dirty="0"/>
          </a:p>
        </p:txBody>
      </p:sp>
      <p:cxnSp>
        <p:nvCxnSpPr>
          <p:cNvPr id="12" name="Straight Connector 19">
            <a:extLst>
              <a:ext uri="{FF2B5EF4-FFF2-40B4-BE49-F238E27FC236}">
                <a16:creationId xmlns:a16="http://schemas.microsoft.com/office/drawing/2014/main" id="{DD2D2897-58FC-422A-8393-C0C4B87EA707}"/>
              </a:ext>
            </a:extLst>
          </p:cNvPr>
          <p:cNvCxnSpPr>
            <a:cxnSpLocks/>
          </p:cNvCxnSpPr>
          <p:nvPr/>
        </p:nvCxnSpPr>
        <p:spPr>
          <a:xfrm>
            <a:off x="3962899" y="2767187"/>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22">
            <a:extLst>
              <a:ext uri="{FF2B5EF4-FFF2-40B4-BE49-F238E27FC236}">
                <a16:creationId xmlns:a16="http://schemas.microsoft.com/office/drawing/2014/main" id="{D65161F9-5D16-426D-8DC2-74AC37710AFF}"/>
              </a:ext>
            </a:extLst>
          </p:cNvPr>
          <p:cNvSpPr txBox="1"/>
          <p:nvPr/>
        </p:nvSpPr>
        <p:spPr>
          <a:xfrm>
            <a:off x="4965231" y="3272502"/>
            <a:ext cx="2030231" cy="246221"/>
          </a:xfrm>
          <a:prstGeom prst="rect">
            <a:avLst/>
          </a:prstGeom>
          <a:noFill/>
        </p:spPr>
        <p:txBody>
          <a:bodyPr wrap="square" rtlCol="0">
            <a:spAutoFit/>
          </a:bodyPr>
          <a:lstStyle/>
          <a:p>
            <a:pPr algn="ctr"/>
            <a:r>
              <a:rPr lang="fr-BE" sz="1000" b="1">
                <a:solidFill>
                  <a:srgbClr val="009F80"/>
                </a:solidFill>
              </a:rPr>
              <a:t>Assuétude</a:t>
            </a:r>
            <a:endParaRPr lang="fr-BE" sz="1000">
              <a:solidFill>
                <a:srgbClr val="009F80"/>
              </a:solidFill>
            </a:endParaRPr>
          </a:p>
        </p:txBody>
      </p:sp>
      <p:sp>
        <p:nvSpPr>
          <p:cNvPr id="14" name="TextBox 23">
            <a:extLst>
              <a:ext uri="{FF2B5EF4-FFF2-40B4-BE49-F238E27FC236}">
                <a16:creationId xmlns:a16="http://schemas.microsoft.com/office/drawing/2014/main" id="{D35CD0C5-1002-4DDC-B624-5CC08363C4FB}"/>
              </a:ext>
            </a:extLst>
          </p:cNvPr>
          <p:cNvSpPr txBox="1"/>
          <p:nvPr/>
        </p:nvSpPr>
        <p:spPr>
          <a:xfrm>
            <a:off x="5776353" y="2816924"/>
            <a:ext cx="1080545" cy="307777"/>
          </a:xfrm>
          <a:prstGeom prst="rect">
            <a:avLst/>
          </a:prstGeom>
          <a:noFill/>
        </p:spPr>
        <p:txBody>
          <a:bodyPr wrap="square" rtlCol="0">
            <a:spAutoFit/>
          </a:bodyPr>
          <a:lstStyle/>
          <a:p>
            <a:pPr algn="ctr"/>
            <a:r>
              <a:rPr lang="fr-FR" sz="1400" b="1" dirty="0"/>
              <a:t>10,2</a:t>
            </a:r>
            <a:r>
              <a:rPr lang="en-GB" sz="1400" b="1" dirty="0"/>
              <a:t>%</a:t>
            </a:r>
            <a:endParaRPr lang="x-none" sz="1400" b="1" dirty="0"/>
          </a:p>
        </p:txBody>
      </p:sp>
      <p:sp>
        <p:nvSpPr>
          <p:cNvPr id="15" name="TextBox 24">
            <a:extLst>
              <a:ext uri="{FF2B5EF4-FFF2-40B4-BE49-F238E27FC236}">
                <a16:creationId xmlns:a16="http://schemas.microsoft.com/office/drawing/2014/main" id="{AC8F0BAF-4603-4F03-A270-FDDB1057863C}"/>
              </a:ext>
            </a:extLst>
          </p:cNvPr>
          <p:cNvSpPr txBox="1"/>
          <p:nvPr/>
        </p:nvSpPr>
        <p:spPr>
          <a:xfrm>
            <a:off x="5413816" y="3549203"/>
            <a:ext cx="1133060" cy="246221"/>
          </a:xfrm>
          <a:prstGeom prst="rect">
            <a:avLst/>
          </a:prstGeom>
          <a:noFill/>
        </p:spPr>
        <p:txBody>
          <a:bodyPr wrap="square" rtlCol="0">
            <a:spAutoFit/>
          </a:bodyPr>
          <a:lstStyle/>
          <a:p>
            <a:pPr algn="ctr"/>
            <a:r>
              <a:rPr lang="en-GB" sz="1000" b="1" dirty="0"/>
              <a:t># </a:t>
            </a:r>
            <a:r>
              <a:rPr lang="en-BE" sz="1000" b="1" dirty="0"/>
              <a:t>1</a:t>
            </a:r>
            <a:r>
              <a:rPr lang="fr-FR" sz="1000" b="1" dirty="0"/>
              <a:t>3</a:t>
            </a:r>
            <a:endParaRPr lang="x-none" sz="1000" dirty="0"/>
          </a:p>
        </p:txBody>
      </p:sp>
      <p:sp>
        <p:nvSpPr>
          <p:cNvPr id="16" name="TextBox 25">
            <a:extLst>
              <a:ext uri="{FF2B5EF4-FFF2-40B4-BE49-F238E27FC236}">
                <a16:creationId xmlns:a16="http://schemas.microsoft.com/office/drawing/2014/main" id="{C88433D2-41A0-4329-9062-E6143B2F731B}"/>
              </a:ext>
            </a:extLst>
          </p:cNvPr>
          <p:cNvSpPr txBox="1"/>
          <p:nvPr/>
        </p:nvSpPr>
        <p:spPr>
          <a:xfrm>
            <a:off x="4965231" y="4669228"/>
            <a:ext cx="2030231" cy="246221"/>
          </a:xfrm>
          <a:prstGeom prst="rect">
            <a:avLst/>
          </a:prstGeom>
          <a:noFill/>
        </p:spPr>
        <p:txBody>
          <a:bodyPr wrap="square" rtlCol="0">
            <a:spAutoFit/>
          </a:bodyPr>
          <a:lstStyle/>
          <a:p>
            <a:pPr algn="ctr"/>
            <a:r>
              <a:rPr lang="fr-BE" sz="1000" b="1" dirty="0">
                <a:solidFill>
                  <a:srgbClr val="009F80"/>
                </a:solidFill>
              </a:rPr>
              <a:t>Handicap physique </a:t>
            </a:r>
            <a:endParaRPr lang="fr-BE" sz="1000" dirty="0">
              <a:solidFill>
                <a:srgbClr val="009F80"/>
              </a:solidFill>
            </a:endParaRPr>
          </a:p>
        </p:txBody>
      </p:sp>
      <p:sp>
        <p:nvSpPr>
          <p:cNvPr id="17" name="TextBox 26">
            <a:extLst>
              <a:ext uri="{FF2B5EF4-FFF2-40B4-BE49-F238E27FC236}">
                <a16:creationId xmlns:a16="http://schemas.microsoft.com/office/drawing/2014/main" id="{8E6FDF1E-4FDD-45BD-AEB5-4FB20EA0977C}"/>
              </a:ext>
            </a:extLst>
          </p:cNvPr>
          <p:cNvSpPr txBox="1"/>
          <p:nvPr/>
        </p:nvSpPr>
        <p:spPr>
          <a:xfrm>
            <a:off x="5658053" y="4148072"/>
            <a:ext cx="1080545" cy="307777"/>
          </a:xfrm>
          <a:prstGeom prst="rect">
            <a:avLst/>
          </a:prstGeom>
          <a:noFill/>
        </p:spPr>
        <p:txBody>
          <a:bodyPr wrap="square" rtlCol="0">
            <a:spAutoFit/>
          </a:bodyPr>
          <a:lstStyle/>
          <a:p>
            <a:pPr algn="ctr"/>
            <a:r>
              <a:rPr lang="fr-FR" sz="1400" b="1" dirty="0"/>
              <a:t>1,6</a:t>
            </a:r>
            <a:r>
              <a:rPr lang="en-GB" sz="1400" b="1" dirty="0"/>
              <a:t>%</a:t>
            </a:r>
            <a:endParaRPr lang="x-none" sz="1400" b="1" dirty="0"/>
          </a:p>
        </p:txBody>
      </p:sp>
      <p:sp>
        <p:nvSpPr>
          <p:cNvPr id="18" name="TextBox 27">
            <a:extLst>
              <a:ext uri="{FF2B5EF4-FFF2-40B4-BE49-F238E27FC236}">
                <a16:creationId xmlns:a16="http://schemas.microsoft.com/office/drawing/2014/main" id="{18BEAB34-BBE9-4512-A277-4AD186B5E029}"/>
              </a:ext>
            </a:extLst>
          </p:cNvPr>
          <p:cNvSpPr txBox="1"/>
          <p:nvPr/>
        </p:nvSpPr>
        <p:spPr>
          <a:xfrm>
            <a:off x="5413816" y="4915449"/>
            <a:ext cx="1133060" cy="246221"/>
          </a:xfrm>
          <a:prstGeom prst="rect">
            <a:avLst/>
          </a:prstGeom>
          <a:noFill/>
        </p:spPr>
        <p:txBody>
          <a:bodyPr wrap="square" rtlCol="0">
            <a:spAutoFit/>
          </a:bodyPr>
          <a:lstStyle/>
          <a:p>
            <a:pPr algn="ctr"/>
            <a:r>
              <a:rPr lang="en-GB" sz="1000" b="1" dirty="0"/>
              <a:t># 2</a:t>
            </a:r>
            <a:endParaRPr lang="x-none" sz="1000" dirty="0"/>
          </a:p>
        </p:txBody>
      </p:sp>
      <p:pic>
        <p:nvPicPr>
          <p:cNvPr id="19" name="Picture 29" descr="Icon&#10;&#10;Description automatically generated">
            <a:extLst>
              <a:ext uri="{FF2B5EF4-FFF2-40B4-BE49-F238E27FC236}">
                <a16:creationId xmlns:a16="http://schemas.microsoft.com/office/drawing/2014/main" id="{203C4AC5-ED7D-46BE-9799-E949C68A7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858" y="3953894"/>
            <a:ext cx="583593" cy="674480"/>
          </a:xfrm>
          <a:prstGeom prst="rect">
            <a:avLst/>
          </a:prstGeom>
        </p:spPr>
      </p:pic>
      <p:sp>
        <p:nvSpPr>
          <p:cNvPr id="20" name="TextBox 32">
            <a:extLst>
              <a:ext uri="{FF2B5EF4-FFF2-40B4-BE49-F238E27FC236}">
                <a16:creationId xmlns:a16="http://schemas.microsoft.com/office/drawing/2014/main" id="{12350964-0DED-496C-8B85-F47236B92C20}"/>
              </a:ext>
            </a:extLst>
          </p:cNvPr>
          <p:cNvSpPr txBox="1"/>
          <p:nvPr/>
        </p:nvSpPr>
        <p:spPr>
          <a:xfrm>
            <a:off x="6639691" y="4018242"/>
            <a:ext cx="2327080" cy="246221"/>
          </a:xfrm>
          <a:prstGeom prst="rect">
            <a:avLst/>
          </a:prstGeom>
          <a:noFill/>
        </p:spPr>
        <p:txBody>
          <a:bodyPr wrap="square" rtlCol="0">
            <a:spAutoFit/>
          </a:bodyPr>
          <a:lstStyle/>
          <a:p>
            <a:pPr algn="ctr"/>
            <a:r>
              <a:rPr lang="fr-BE" sz="1000" b="1" dirty="0">
                <a:solidFill>
                  <a:srgbClr val="009F80"/>
                </a:solidFill>
              </a:rPr>
              <a:t>Problèmes de santé mentale </a:t>
            </a:r>
            <a:endParaRPr lang="fr-BE" sz="1000" dirty="0">
              <a:solidFill>
                <a:srgbClr val="009F80"/>
              </a:solidFill>
            </a:endParaRPr>
          </a:p>
        </p:txBody>
      </p:sp>
      <p:sp>
        <p:nvSpPr>
          <p:cNvPr id="21" name="TextBox 33">
            <a:extLst>
              <a:ext uri="{FF2B5EF4-FFF2-40B4-BE49-F238E27FC236}">
                <a16:creationId xmlns:a16="http://schemas.microsoft.com/office/drawing/2014/main" id="{FD94CB0E-1F47-4027-9672-0B396FFB1A9C}"/>
              </a:ext>
            </a:extLst>
          </p:cNvPr>
          <p:cNvSpPr txBox="1"/>
          <p:nvPr/>
        </p:nvSpPr>
        <p:spPr>
          <a:xfrm>
            <a:off x="7578418" y="3571601"/>
            <a:ext cx="1080545" cy="307777"/>
          </a:xfrm>
          <a:prstGeom prst="rect">
            <a:avLst/>
          </a:prstGeom>
          <a:noFill/>
        </p:spPr>
        <p:txBody>
          <a:bodyPr wrap="square" rtlCol="0">
            <a:spAutoFit/>
          </a:bodyPr>
          <a:lstStyle/>
          <a:p>
            <a:pPr algn="ctr"/>
            <a:r>
              <a:rPr lang="fr-FR" sz="1400" b="1" dirty="0"/>
              <a:t>9,4</a:t>
            </a:r>
            <a:r>
              <a:rPr lang="en-GB" sz="1400" b="1" dirty="0"/>
              <a:t>%</a:t>
            </a:r>
            <a:endParaRPr lang="x-none" sz="1400" b="1" dirty="0"/>
          </a:p>
        </p:txBody>
      </p:sp>
      <p:sp>
        <p:nvSpPr>
          <p:cNvPr id="22" name="TextBox 34">
            <a:extLst>
              <a:ext uri="{FF2B5EF4-FFF2-40B4-BE49-F238E27FC236}">
                <a16:creationId xmlns:a16="http://schemas.microsoft.com/office/drawing/2014/main" id="{C2F5F46A-D267-486F-8E80-929F2A24665C}"/>
              </a:ext>
            </a:extLst>
          </p:cNvPr>
          <p:cNvSpPr txBox="1"/>
          <p:nvPr/>
        </p:nvSpPr>
        <p:spPr>
          <a:xfrm>
            <a:off x="7206432" y="4264463"/>
            <a:ext cx="1133060" cy="246221"/>
          </a:xfrm>
          <a:prstGeom prst="rect">
            <a:avLst/>
          </a:prstGeom>
          <a:noFill/>
        </p:spPr>
        <p:txBody>
          <a:bodyPr wrap="square" rtlCol="0">
            <a:spAutoFit/>
          </a:bodyPr>
          <a:lstStyle/>
          <a:p>
            <a:pPr algn="ctr"/>
            <a:r>
              <a:rPr lang="en-GB" sz="1000" b="1" dirty="0"/>
              <a:t># </a:t>
            </a:r>
            <a:r>
              <a:rPr lang="fr-FR" sz="1000" b="1" dirty="0"/>
              <a:t>12</a:t>
            </a:r>
            <a:endParaRPr lang="x-none" sz="1000" dirty="0"/>
          </a:p>
        </p:txBody>
      </p:sp>
      <p:sp>
        <p:nvSpPr>
          <p:cNvPr id="23" name="TextBox 44">
            <a:extLst>
              <a:ext uri="{FF2B5EF4-FFF2-40B4-BE49-F238E27FC236}">
                <a16:creationId xmlns:a16="http://schemas.microsoft.com/office/drawing/2014/main" id="{4B4FA82A-2FDF-41B7-9FE5-96645439681B}"/>
              </a:ext>
            </a:extLst>
          </p:cNvPr>
          <p:cNvSpPr txBox="1"/>
          <p:nvPr/>
        </p:nvSpPr>
        <p:spPr>
          <a:xfrm>
            <a:off x="8175955" y="3243380"/>
            <a:ext cx="2496047" cy="246221"/>
          </a:xfrm>
          <a:prstGeom prst="rect">
            <a:avLst/>
          </a:prstGeom>
          <a:noFill/>
        </p:spPr>
        <p:txBody>
          <a:bodyPr wrap="square" rtlCol="0">
            <a:spAutoFit/>
          </a:bodyPr>
          <a:lstStyle/>
          <a:p>
            <a:pPr algn="ctr"/>
            <a:r>
              <a:rPr lang="fr-BE" sz="1000" b="1">
                <a:solidFill>
                  <a:srgbClr val="009F80"/>
                </a:solidFill>
              </a:rPr>
              <a:t>Problèmes de santé chroniques </a:t>
            </a:r>
            <a:endParaRPr lang="fr-BE" sz="1000">
              <a:solidFill>
                <a:srgbClr val="009F80"/>
              </a:solidFill>
            </a:endParaRPr>
          </a:p>
        </p:txBody>
      </p:sp>
      <p:sp>
        <p:nvSpPr>
          <p:cNvPr id="24" name="TextBox 45">
            <a:extLst>
              <a:ext uri="{FF2B5EF4-FFF2-40B4-BE49-F238E27FC236}">
                <a16:creationId xmlns:a16="http://schemas.microsoft.com/office/drawing/2014/main" id="{355AAD8E-75B0-456D-86EA-2378AABC4E22}"/>
              </a:ext>
            </a:extLst>
          </p:cNvPr>
          <p:cNvSpPr txBox="1"/>
          <p:nvPr/>
        </p:nvSpPr>
        <p:spPr>
          <a:xfrm>
            <a:off x="9306072" y="2735779"/>
            <a:ext cx="1080545" cy="307777"/>
          </a:xfrm>
          <a:prstGeom prst="rect">
            <a:avLst/>
          </a:prstGeom>
          <a:noFill/>
        </p:spPr>
        <p:txBody>
          <a:bodyPr wrap="square" rtlCol="0">
            <a:spAutoFit/>
          </a:bodyPr>
          <a:lstStyle/>
          <a:p>
            <a:pPr algn="ctr"/>
            <a:r>
              <a:rPr lang="en-GB" sz="1400" b="1" dirty="0"/>
              <a:t>3,9%</a:t>
            </a:r>
            <a:endParaRPr lang="x-none" sz="1400" b="1" dirty="0"/>
          </a:p>
        </p:txBody>
      </p:sp>
      <p:sp>
        <p:nvSpPr>
          <p:cNvPr id="25" name="TextBox 46">
            <a:extLst>
              <a:ext uri="{FF2B5EF4-FFF2-40B4-BE49-F238E27FC236}">
                <a16:creationId xmlns:a16="http://schemas.microsoft.com/office/drawing/2014/main" id="{48A88073-BA74-491F-89FB-D11C4F4DE8F6}"/>
              </a:ext>
            </a:extLst>
          </p:cNvPr>
          <p:cNvSpPr txBox="1"/>
          <p:nvPr/>
        </p:nvSpPr>
        <p:spPr>
          <a:xfrm>
            <a:off x="8857448" y="3428641"/>
            <a:ext cx="1133060" cy="246221"/>
          </a:xfrm>
          <a:prstGeom prst="rect">
            <a:avLst/>
          </a:prstGeom>
          <a:noFill/>
        </p:spPr>
        <p:txBody>
          <a:bodyPr wrap="square" rtlCol="0">
            <a:spAutoFit/>
          </a:bodyPr>
          <a:lstStyle/>
          <a:p>
            <a:pPr algn="ctr"/>
            <a:r>
              <a:rPr lang="en-GB" sz="1000" b="1" dirty="0"/>
              <a:t># </a:t>
            </a:r>
            <a:r>
              <a:rPr lang="fr-FR" sz="1000" b="1" dirty="0"/>
              <a:t>5</a:t>
            </a:r>
            <a:endParaRPr lang="x-none" sz="1000" dirty="0"/>
          </a:p>
        </p:txBody>
      </p:sp>
      <p:sp>
        <p:nvSpPr>
          <p:cNvPr id="26" name="TextBox 47">
            <a:extLst>
              <a:ext uri="{FF2B5EF4-FFF2-40B4-BE49-F238E27FC236}">
                <a16:creationId xmlns:a16="http://schemas.microsoft.com/office/drawing/2014/main" id="{59F28EC7-E205-402D-A8A5-409D041C8DD9}"/>
              </a:ext>
            </a:extLst>
          </p:cNvPr>
          <p:cNvSpPr txBox="1"/>
          <p:nvPr/>
        </p:nvSpPr>
        <p:spPr>
          <a:xfrm>
            <a:off x="8408863" y="4669228"/>
            <a:ext cx="2030231" cy="246221"/>
          </a:xfrm>
          <a:prstGeom prst="rect">
            <a:avLst/>
          </a:prstGeom>
          <a:noFill/>
        </p:spPr>
        <p:txBody>
          <a:bodyPr wrap="square" rtlCol="0">
            <a:spAutoFit/>
          </a:bodyPr>
          <a:lstStyle/>
          <a:p>
            <a:pPr algn="ctr"/>
            <a:r>
              <a:rPr lang="fr-BE" sz="1000" b="1">
                <a:solidFill>
                  <a:srgbClr val="009F80"/>
                </a:solidFill>
              </a:rPr>
              <a:t>Handicap mental </a:t>
            </a:r>
            <a:endParaRPr lang="fr-BE" sz="1000">
              <a:solidFill>
                <a:srgbClr val="009F80"/>
              </a:solidFill>
            </a:endParaRPr>
          </a:p>
        </p:txBody>
      </p:sp>
      <p:sp>
        <p:nvSpPr>
          <p:cNvPr id="27" name="TextBox 48">
            <a:extLst>
              <a:ext uri="{FF2B5EF4-FFF2-40B4-BE49-F238E27FC236}">
                <a16:creationId xmlns:a16="http://schemas.microsoft.com/office/drawing/2014/main" id="{929B6252-FE10-4BE8-82D0-0A9A19F81851}"/>
              </a:ext>
            </a:extLst>
          </p:cNvPr>
          <p:cNvSpPr txBox="1"/>
          <p:nvPr/>
        </p:nvSpPr>
        <p:spPr>
          <a:xfrm>
            <a:off x="9525443" y="4148072"/>
            <a:ext cx="1080545" cy="307777"/>
          </a:xfrm>
          <a:prstGeom prst="rect">
            <a:avLst/>
          </a:prstGeom>
          <a:noFill/>
        </p:spPr>
        <p:txBody>
          <a:bodyPr wrap="square" rtlCol="0">
            <a:spAutoFit/>
          </a:bodyPr>
          <a:lstStyle/>
          <a:p>
            <a:pPr algn="ctr"/>
            <a:r>
              <a:rPr lang="fr-FR" sz="1400" b="1" dirty="0"/>
              <a:t>4,7</a:t>
            </a:r>
            <a:r>
              <a:rPr lang="en-GB" sz="1400" b="1" dirty="0"/>
              <a:t>%</a:t>
            </a:r>
            <a:endParaRPr lang="x-none" sz="1400" b="1" dirty="0"/>
          </a:p>
        </p:txBody>
      </p:sp>
      <p:sp>
        <p:nvSpPr>
          <p:cNvPr id="28" name="TextBox 49">
            <a:extLst>
              <a:ext uri="{FF2B5EF4-FFF2-40B4-BE49-F238E27FC236}">
                <a16:creationId xmlns:a16="http://schemas.microsoft.com/office/drawing/2014/main" id="{540B898B-643B-461A-AA60-569005FF90B5}"/>
              </a:ext>
            </a:extLst>
          </p:cNvPr>
          <p:cNvSpPr txBox="1"/>
          <p:nvPr/>
        </p:nvSpPr>
        <p:spPr>
          <a:xfrm>
            <a:off x="8857448" y="4915449"/>
            <a:ext cx="1133060" cy="246221"/>
          </a:xfrm>
          <a:prstGeom prst="rect">
            <a:avLst/>
          </a:prstGeom>
          <a:noFill/>
        </p:spPr>
        <p:txBody>
          <a:bodyPr wrap="square" rtlCol="0">
            <a:spAutoFit/>
          </a:bodyPr>
          <a:lstStyle/>
          <a:p>
            <a:pPr algn="ctr"/>
            <a:r>
              <a:rPr lang="en-GB" sz="1000" b="1" dirty="0"/>
              <a:t># </a:t>
            </a:r>
            <a:r>
              <a:rPr lang="fr-FR" sz="1000" b="1" dirty="0"/>
              <a:t>6</a:t>
            </a:r>
            <a:endParaRPr lang="x-none" sz="1000" dirty="0"/>
          </a:p>
        </p:txBody>
      </p:sp>
      <p:pic>
        <p:nvPicPr>
          <p:cNvPr id="29" name="Picture 51">
            <a:extLst>
              <a:ext uri="{FF2B5EF4-FFF2-40B4-BE49-F238E27FC236}">
                <a16:creationId xmlns:a16="http://schemas.microsoft.com/office/drawing/2014/main" id="{8E386222-2F15-4733-AEB4-B744E2F6E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318" y="3401777"/>
            <a:ext cx="572559" cy="606998"/>
          </a:xfrm>
          <a:prstGeom prst="rect">
            <a:avLst/>
          </a:prstGeom>
        </p:spPr>
      </p:pic>
      <p:cxnSp>
        <p:nvCxnSpPr>
          <p:cNvPr id="30" name="Straight Connector 52">
            <a:extLst>
              <a:ext uri="{FF2B5EF4-FFF2-40B4-BE49-F238E27FC236}">
                <a16:creationId xmlns:a16="http://schemas.microsoft.com/office/drawing/2014/main" id="{606AE9BC-2C0C-4145-8D37-B25E10A61D61}"/>
              </a:ext>
            </a:extLst>
          </p:cNvPr>
          <p:cNvCxnSpPr>
            <a:cxnSpLocks/>
          </p:cNvCxnSpPr>
          <p:nvPr/>
        </p:nvCxnSpPr>
        <p:spPr>
          <a:xfrm>
            <a:off x="7772962" y="2767188"/>
            <a:ext cx="0" cy="739304"/>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54">
            <a:extLst>
              <a:ext uri="{FF2B5EF4-FFF2-40B4-BE49-F238E27FC236}">
                <a16:creationId xmlns:a16="http://schemas.microsoft.com/office/drawing/2014/main" id="{0C605502-4340-42B4-99B6-118ED563D228}"/>
              </a:ext>
            </a:extLst>
          </p:cNvPr>
          <p:cNvCxnSpPr>
            <a:cxnSpLocks/>
          </p:cNvCxnSpPr>
          <p:nvPr/>
        </p:nvCxnSpPr>
        <p:spPr>
          <a:xfrm>
            <a:off x="7772962" y="4510684"/>
            <a:ext cx="0" cy="594581"/>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56">
            <a:extLst>
              <a:ext uri="{FF2B5EF4-FFF2-40B4-BE49-F238E27FC236}">
                <a16:creationId xmlns:a16="http://schemas.microsoft.com/office/drawing/2014/main" id="{D7CCCFC6-4B14-4C40-8C13-BF442FB5B1B2}"/>
              </a:ext>
            </a:extLst>
          </p:cNvPr>
          <p:cNvCxnSpPr>
            <a:cxnSpLocks/>
          </p:cNvCxnSpPr>
          <p:nvPr/>
        </p:nvCxnSpPr>
        <p:spPr>
          <a:xfrm flipH="1">
            <a:off x="4810453" y="3813749"/>
            <a:ext cx="2046445"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Picture 59" descr="Icon&#10;&#10;Description automatically generated">
            <a:extLst>
              <a:ext uri="{FF2B5EF4-FFF2-40B4-BE49-F238E27FC236}">
                <a16:creationId xmlns:a16="http://schemas.microsoft.com/office/drawing/2014/main" id="{53063881-C829-4265-BBC7-2776E276E9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8603" y="2767186"/>
            <a:ext cx="777713" cy="339565"/>
          </a:xfrm>
          <a:prstGeom prst="rect">
            <a:avLst/>
          </a:prstGeom>
        </p:spPr>
      </p:pic>
      <p:pic>
        <p:nvPicPr>
          <p:cNvPr id="34" name="Picture 61" descr="Qr code&#10;&#10;Description automatically generated">
            <a:extLst>
              <a:ext uri="{FF2B5EF4-FFF2-40B4-BE49-F238E27FC236}">
                <a16:creationId xmlns:a16="http://schemas.microsoft.com/office/drawing/2014/main" id="{268CB80B-237B-4508-A508-B0505B756A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444" y="3961544"/>
            <a:ext cx="555647" cy="647490"/>
          </a:xfrm>
          <a:prstGeom prst="rect">
            <a:avLst/>
          </a:prstGeom>
        </p:spPr>
      </p:pic>
      <p:cxnSp>
        <p:nvCxnSpPr>
          <p:cNvPr id="35" name="Straight Connector 64">
            <a:extLst>
              <a:ext uri="{FF2B5EF4-FFF2-40B4-BE49-F238E27FC236}">
                <a16:creationId xmlns:a16="http://schemas.microsoft.com/office/drawing/2014/main" id="{E4DE40B5-F1E8-41DD-805C-5653A9B62DB3}"/>
              </a:ext>
            </a:extLst>
          </p:cNvPr>
          <p:cNvCxnSpPr>
            <a:cxnSpLocks/>
          </p:cNvCxnSpPr>
          <p:nvPr/>
        </p:nvCxnSpPr>
        <p:spPr>
          <a:xfrm flipH="1">
            <a:off x="8719013" y="3813749"/>
            <a:ext cx="1803517"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32">
            <a:extLst>
              <a:ext uri="{FF2B5EF4-FFF2-40B4-BE49-F238E27FC236}">
                <a16:creationId xmlns:a16="http://schemas.microsoft.com/office/drawing/2014/main" id="{552829A7-1734-4D28-BD48-6414F7A716AC}"/>
              </a:ext>
            </a:extLst>
          </p:cNvPr>
          <p:cNvSpPr txBox="1"/>
          <p:nvPr/>
        </p:nvSpPr>
        <p:spPr>
          <a:xfrm>
            <a:off x="6639691" y="5956137"/>
            <a:ext cx="2327080" cy="246221"/>
          </a:xfrm>
          <a:prstGeom prst="rect">
            <a:avLst/>
          </a:prstGeom>
          <a:noFill/>
        </p:spPr>
        <p:txBody>
          <a:bodyPr wrap="square" rtlCol="0">
            <a:spAutoFit/>
          </a:bodyPr>
          <a:lstStyle/>
          <a:p>
            <a:pPr algn="ctr"/>
            <a:r>
              <a:rPr lang="fr-BE" sz="1000" b="1" dirty="0">
                <a:solidFill>
                  <a:srgbClr val="009F80"/>
                </a:solidFill>
              </a:rPr>
              <a:t>Inconnu</a:t>
            </a:r>
            <a:endParaRPr lang="fr-BE" sz="1000" dirty="0">
              <a:solidFill>
                <a:srgbClr val="009F80"/>
              </a:solidFill>
            </a:endParaRPr>
          </a:p>
        </p:txBody>
      </p:sp>
      <p:sp>
        <p:nvSpPr>
          <p:cNvPr id="45" name="Rectangle 44">
            <a:extLst>
              <a:ext uri="{FF2B5EF4-FFF2-40B4-BE49-F238E27FC236}">
                <a16:creationId xmlns:a16="http://schemas.microsoft.com/office/drawing/2014/main" id="{9D81F3C3-0818-449E-8FA8-E38A6B304AEF}"/>
              </a:ext>
            </a:extLst>
          </p:cNvPr>
          <p:cNvSpPr/>
          <p:nvPr/>
        </p:nvSpPr>
        <p:spPr>
          <a:xfrm>
            <a:off x="7454417" y="5586805"/>
            <a:ext cx="697627" cy="369332"/>
          </a:xfrm>
          <a:prstGeom prst="rect">
            <a:avLst/>
          </a:prstGeom>
        </p:spPr>
        <p:txBody>
          <a:bodyPr wrap="none">
            <a:spAutoFit/>
          </a:bodyPr>
          <a:lstStyle/>
          <a:p>
            <a:pPr algn="ctr"/>
            <a:r>
              <a:rPr lang="fr-FR" sz="1400" b="1" dirty="0"/>
              <a:t>22,0</a:t>
            </a:r>
            <a:r>
              <a:rPr lang="en-GB" b="1" dirty="0"/>
              <a:t>%</a:t>
            </a:r>
            <a:endParaRPr lang="x-none" b="1" dirty="0"/>
          </a:p>
        </p:txBody>
      </p:sp>
      <p:sp>
        <p:nvSpPr>
          <p:cNvPr id="46" name="TextBox 34">
            <a:extLst>
              <a:ext uri="{FF2B5EF4-FFF2-40B4-BE49-F238E27FC236}">
                <a16:creationId xmlns:a16="http://schemas.microsoft.com/office/drawing/2014/main" id="{515E444E-B683-4DC9-A1D9-25A94C94F575}"/>
              </a:ext>
            </a:extLst>
          </p:cNvPr>
          <p:cNvSpPr txBox="1"/>
          <p:nvPr/>
        </p:nvSpPr>
        <p:spPr>
          <a:xfrm>
            <a:off x="7207975" y="6150740"/>
            <a:ext cx="1133060" cy="246221"/>
          </a:xfrm>
          <a:prstGeom prst="rect">
            <a:avLst/>
          </a:prstGeom>
          <a:noFill/>
        </p:spPr>
        <p:txBody>
          <a:bodyPr wrap="square" rtlCol="0">
            <a:spAutoFit/>
          </a:bodyPr>
          <a:lstStyle/>
          <a:p>
            <a:pPr algn="ctr"/>
            <a:r>
              <a:rPr lang="en-GB" sz="1000" b="1" dirty="0"/>
              <a:t># </a:t>
            </a:r>
            <a:r>
              <a:rPr lang="fr-FR" sz="1000" b="1" dirty="0"/>
              <a:t>28</a:t>
            </a:r>
            <a:endParaRPr lang="x-none" sz="1000" dirty="0"/>
          </a:p>
        </p:txBody>
      </p:sp>
    </p:spTree>
    <p:extLst>
      <p:ext uri="{BB962C8B-B14F-4D97-AF65-F5344CB8AC3E}">
        <p14:creationId xmlns:p14="http://schemas.microsoft.com/office/powerpoint/2010/main" val="183214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26</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Revenu</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1365471366"/>
              </p:ext>
            </p:extLst>
          </p:nvPr>
        </p:nvGraphicFramePr>
        <p:xfrm>
          <a:off x="-862381" y="2512457"/>
          <a:ext cx="12620291" cy="316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03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D7B96-673D-4FFC-86B5-EB55EB395E68}"/>
              </a:ext>
            </a:extLst>
          </p:cNvPr>
          <p:cNvSpPr>
            <a:spLocks noGrp="1"/>
          </p:cNvSpPr>
          <p:nvPr>
            <p:ph type="title"/>
          </p:nvPr>
        </p:nvSpPr>
        <p:spPr/>
        <p:txBody>
          <a:bodyPr/>
          <a:lstStyle/>
          <a:p>
            <a:r>
              <a:rPr lang="fr-FR" dirty="0"/>
              <a:t>Focus sur les primo-arrivants en rue</a:t>
            </a:r>
            <a:endParaRPr lang="fr-BE" dirty="0"/>
          </a:p>
        </p:txBody>
      </p:sp>
      <p:pic>
        <p:nvPicPr>
          <p:cNvPr id="6" name="Espace réservé du contenu 5">
            <a:extLst>
              <a:ext uri="{FF2B5EF4-FFF2-40B4-BE49-F238E27FC236}">
                <a16:creationId xmlns:a16="http://schemas.microsoft.com/office/drawing/2014/main" id="{218FD112-C565-4FE2-8AE6-D492CA444F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321" y="2181225"/>
            <a:ext cx="5517357" cy="3678238"/>
          </a:xfrm>
        </p:spPr>
      </p:pic>
      <p:sp>
        <p:nvSpPr>
          <p:cNvPr id="4" name="Espace réservé du numéro de diapositive 3">
            <a:extLst>
              <a:ext uri="{FF2B5EF4-FFF2-40B4-BE49-F238E27FC236}">
                <a16:creationId xmlns:a16="http://schemas.microsoft.com/office/drawing/2014/main" id="{82B17DF5-DDEF-4E63-A11D-6802A8E3D0BD}"/>
              </a:ext>
            </a:extLst>
          </p:cNvPr>
          <p:cNvSpPr>
            <a:spLocks noGrp="1"/>
          </p:cNvSpPr>
          <p:nvPr>
            <p:ph type="sldNum" sz="quarter" idx="12"/>
          </p:nvPr>
        </p:nvSpPr>
        <p:spPr/>
        <p:txBody>
          <a:bodyPr/>
          <a:lstStyle/>
          <a:p>
            <a:fld id="{744F8412-26D8-400C-A424-2250A0A5DFB0}" type="slidenum">
              <a:rPr lang="en-GB" smtClean="0"/>
              <a:t>27</a:t>
            </a:fld>
            <a:endParaRPr lang="en-GB"/>
          </a:p>
        </p:txBody>
      </p:sp>
    </p:spTree>
    <p:extLst>
      <p:ext uri="{BB962C8B-B14F-4D97-AF65-F5344CB8AC3E}">
        <p14:creationId xmlns:p14="http://schemas.microsoft.com/office/powerpoint/2010/main" val="265511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11D863-BACF-474B-8B68-72D50A1C462B}"/>
              </a:ext>
            </a:extLst>
          </p:cNvPr>
          <p:cNvSpPr>
            <a:spLocks noGrp="1"/>
          </p:cNvSpPr>
          <p:nvPr>
            <p:ph type="sldNum" sz="quarter" idx="12"/>
          </p:nvPr>
        </p:nvSpPr>
        <p:spPr/>
        <p:txBody>
          <a:bodyPr/>
          <a:lstStyle/>
          <a:p>
            <a:fld id="{744F8412-26D8-400C-A424-2250A0A5DFB0}" type="slidenum">
              <a:rPr lang="en-GB" smtClean="0"/>
              <a:t>28</a:t>
            </a:fld>
            <a:endParaRPr lang="en-GB"/>
          </a:p>
        </p:txBody>
      </p:sp>
      <p:graphicFrame>
        <p:nvGraphicFramePr>
          <p:cNvPr id="4" name="Diagramme 3">
            <a:extLst>
              <a:ext uri="{FF2B5EF4-FFF2-40B4-BE49-F238E27FC236}">
                <a16:creationId xmlns:a16="http://schemas.microsoft.com/office/drawing/2014/main" id="{C1FC4EA7-D034-423F-B934-8755B568838D}"/>
              </a:ext>
            </a:extLst>
          </p:cNvPr>
          <p:cNvGraphicFramePr/>
          <p:nvPr>
            <p:extLst>
              <p:ext uri="{D42A27DB-BD31-4B8C-83A1-F6EECF244321}">
                <p14:modId xmlns:p14="http://schemas.microsoft.com/office/powerpoint/2010/main" val="3350920396"/>
              </p:ext>
            </p:extLst>
          </p:nvPr>
        </p:nvGraphicFramePr>
        <p:xfrm>
          <a:off x="552450" y="1009649"/>
          <a:ext cx="108299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41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29</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normAutofit/>
          </a:bodyPr>
          <a:lstStyle/>
          <a:p>
            <a:r>
              <a:rPr lang="fr-FR" dirty="0"/>
              <a:t>Situation de logement des personnes en instabilité de logement depuis plus de 2 ans</a:t>
            </a:r>
            <a:endParaRPr lang="fr-BE" dirty="0"/>
          </a:p>
        </p:txBody>
      </p:sp>
      <p:graphicFrame>
        <p:nvGraphicFramePr>
          <p:cNvPr id="10" name="Objet 9">
            <a:extLst>
              <a:ext uri="{FF2B5EF4-FFF2-40B4-BE49-F238E27FC236}">
                <a16:creationId xmlns:a16="http://schemas.microsoft.com/office/drawing/2014/main" id="{E7AE8643-1265-42C0-8AFC-8703203CC496}"/>
              </a:ext>
            </a:extLst>
          </p:cNvPr>
          <p:cNvGraphicFramePr>
            <a:graphicFrameLocks noChangeAspect="1"/>
          </p:cNvGraphicFramePr>
          <p:nvPr>
            <p:extLst>
              <p:ext uri="{D42A27DB-BD31-4B8C-83A1-F6EECF244321}">
                <p14:modId xmlns:p14="http://schemas.microsoft.com/office/powerpoint/2010/main" val="4055801933"/>
              </p:ext>
            </p:extLst>
          </p:nvPr>
        </p:nvGraphicFramePr>
        <p:xfrm>
          <a:off x="1466850" y="2114550"/>
          <a:ext cx="8648700" cy="4343400"/>
        </p:xfrm>
        <a:graphic>
          <a:graphicData uri="http://schemas.openxmlformats.org/presentationml/2006/ole">
            <mc:AlternateContent xmlns:mc="http://schemas.openxmlformats.org/markup-compatibility/2006">
              <mc:Choice xmlns:v="urn:schemas-microsoft-com:vml" Requires="v">
                <p:oleObj spid="_x0000_s7181" name="Document" r:id="rId3" imgW="5781097" imgH="2902686" progId="Word.Document.12">
                  <p:embed/>
                </p:oleObj>
              </mc:Choice>
              <mc:Fallback>
                <p:oleObj name="Document" r:id="rId3" imgW="5781097" imgH="2902686" progId="Word.Document.12">
                  <p:embed/>
                  <p:pic>
                    <p:nvPicPr>
                      <p:cNvPr id="10" name="Objet 9">
                        <a:extLst>
                          <a:ext uri="{FF2B5EF4-FFF2-40B4-BE49-F238E27FC236}">
                            <a16:creationId xmlns:a16="http://schemas.microsoft.com/office/drawing/2014/main" id="{E7AE8643-1265-42C0-8AFC-8703203CC496}"/>
                          </a:ext>
                        </a:extLst>
                      </p:cNvPr>
                      <p:cNvPicPr/>
                      <p:nvPr/>
                    </p:nvPicPr>
                    <p:blipFill>
                      <a:blip r:embed="rId4"/>
                      <a:stretch>
                        <a:fillRect/>
                      </a:stretch>
                    </p:blipFill>
                    <p:spPr>
                      <a:xfrm>
                        <a:off x="1466850" y="2114550"/>
                        <a:ext cx="8648700" cy="4343400"/>
                      </a:xfrm>
                      <a:prstGeom prst="rect">
                        <a:avLst/>
                      </a:prstGeom>
                    </p:spPr>
                  </p:pic>
                </p:oleObj>
              </mc:Fallback>
            </mc:AlternateContent>
          </a:graphicData>
        </a:graphic>
      </p:graphicFrame>
    </p:spTree>
    <p:extLst>
      <p:ext uri="{BB962C8B-B14F-4D97-AF65-F5344CB8AC3E}">
        <p14:creationId xmlns:p14="http://schemas.microsoft.com/office/powerpoint/2010/main" val="12358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cap="none" dirty="0">
                <a:latin typeface="+mn-lt"/>
              </a:rPr>
              <a:t>Retour sur les formations et accompagnement </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3C32545D-4092-4435-8BD3-2F0A329EC9BB}"/>
              </a:ext>
            </a:extLst>
          </p:cNvPr>
          <p:cNvSpPr>
            <a:spLocks noGrp="1"/>
          </p:cNvSpPr>
          <p:nvPr>
            <p:ph idx="1"/>
          </p:nvPr>
        </p:nvSpPr>
        <p:spPr>
          <a:xfrm>
            <a:off x="289655" y="2497165"/>
            <a:ext cx="11029615" cy="4219288"/>
          </a:xfrm>
        </p:spPr>
        <p:txBody>
          <a:bodyPr>
            <a:normAutofit/>
          </a:bodyPr>
          <a:lstStyle/>
          <a:p>
            <a:pPr algn="just"/>
            <a:r>
              <a:rPr lang="fr-FR" sz="2000" dirty="0">
                <a:solidFill>
                  <a:srgbClr val="000000"/>
                </a:solidFill>
                <a:latin typeface="Tahoma" panose="020B0604030504040204" pitchFamily="34" charset="0"/>
              </a:rPr>
              <a:t>Une </a:t>
            </a:r>
            <a:r>
              <a:rPr lang="fr-FR" sz="2000" b="1" dirty="0">
                <a:solidFill>
                  <a:srgbClr val="000000"/>
                </a:solidFill>
                <a:latin typeface="Tahoma" panose="020B0604030504040204" pitchFamily="34" charset="0"/>
              </a:rPr>
              <a:t>centaine</a:t>
            </a:r>
            <a:r>
              <a:rPr lang="fr-FR" sz="2000" dirty="0">
                <a:solidFill>
                  <a:srgbClr val="000000"/>
                </a:solidFill>
                <a:latin typeface="Tahoma" panose="020B0604030504040204" pitchFamily="34" charset="0"/>
              </a:rPr>
              <a:t> de services ont été invités à la journée de lancement et 44 services y ont finalement participé</a:t>
            </a:r>
          </a:p>
          <a:p>
            <a:pPr algn="just"/>
            <a:r>
              <a:rPr lang="fr-FR" sz="2000" b="1" dirty="0">
                <a:solidFill>
                  <a:srgbClr val="000000"/>
                </a:solidFill>
                <a:latin typeface="Tahoma" panose="020B0604030504040204" pitchFamily="34" charset="0"/>
              </a:rPr>
              <a:t>46</a:t>
            </a:r>
            <a:r>
              <a:rPr lang="fr-FR" sz="2000" dirty="0">
                <a:solidFill>
                  <a:srgbClr val="000000"/>
                </a:solidFill>
                <a:latin typeface="Tahoma" panose="020B0604030504040204" pitchFamily="34" charset="0"/>
              </a:rPr>
              <a:t> personnes issues de </a:t>
            </a:r>
            <a:r>
              <a:rPr lang="fr-FR" sz="2000" b="1" dirty="0">
                <a:solidFill>
                  <a:srgbClr val="000000"/>
                </a:solidFill>
                <a:latin typeface="Tahoma" panose="020B0604030504040204" pitchFamily="34" charset="0"/>
              </a:rPr>
              <a:t>37</a:t>
            </a:r>
            <a:r>
              <a:rPr lang="fr-FR" sz="2000" dirty="0">
                <a:solidFill>
                  <a:srgbClr val="000000"/>
                </a:solidFill>
                <a:latin typeface="Tahoma" panose="020B0604030504040204" pitchFamily="34" charset="0"/>
              </a:rPr>
              <a:t> services différents ont participé aux modules de formation </a:t>
            </a:r>
          </a:p>
          <a:p>
            <a:pPr algn="just"/>
            <a:r>
              <a:rPr lang="fr-FR" sz="2000" dirty="0">
                <a:solidFill>
                  <a:srgbClr val="000000"/>
                </a:solidFill>
                <a:latin typeface="Tahoma" panose="020B0604030504040204" pitchFamily="34" charset="0"/>
              </a:rPr>
              <a:t>Suivi assidu par la coordinatrice locale tout le long du processus (téléphone, mail, « en direct ») + mise en place de différents outils (FAQ, newsletter, etc.)</a:t>
            </a:r>
          </a:p>
          <a:p>
            <a:pPr algn="just"/>
            <a:r>
              <a:rPr lang="fr-FR" sz="2000" b="1" dirty="0">
                <a:solidFill>
                  <a:srgbClr val="000000"/>
                </a:solidFill>
                <a:latin typeface="Tahoma" panose="020B0604030504040204" pitchFamily="34" charset="0"/>
              </a:rPr>
              <a:t>34</a:t>
            </a:r>
            <a:r>
              <a:rPr lang="fr-FR" sz="2000" dirty="0">
                <a:solidFill>
                  <a:srgbClr val="000000"/>
                </a:solidFill>
                <a:latin typeface="Tahoma" panose="020B0604030504040204" pitchFamily="34" charset="0"/>
              </a:rPr>
              <a:t> services différents ont encodé des questionnaires</a:t>
            </a:r>
          </a:p>
          <a:p>
            <a:pPr algn="just"/>
            <a:r>
              <a:rPr lang="fr-FR" sz="2000" b="1" dirty="0">
                <a:solidFill>
                  <a:srgbClr val="000000"/>
                </a:solidFill>
                <a:latin typeface="Tahoma" panose="020B0604030504040204" pitchFamily="34" charset="0"/>
              </a:rPr>
              <a:t>9</a:t>
            </a:r>
            <a:r>
              <a:rPr lang="fr-FR" sz="2000" dirty="0">
                <a:solidFill>
                  <a:srgbClr val="000000"/>
                </a:solidFill>
                <a:latin typeface="Tahoma" panose="020B0604030504040204" pitchFamily="34" charset="0"/>
              </a:rPr>
              <a:t> services ont participé au dénombrement mais n’ont pas encodé de questionnaires car aucun de leur usager ne rentrait dans les conditions de l’enquête le jour du dénombrement</a:t>
            </a:r>
            <a:endParaRPr lang="fr-FR" sz="2000" b="0" i="0" u="none" strike="noStrike" baseline="0" dirty="0">
              <a:solidFill>
                <a:srgbClr val="000000"/>
              </a:solidFill>
              <a:latin typeface="Tahoma" panose="020B0604030504040204" pitchFamily="34" charset="0"/>
            </a:endParaRPr>
          </a:p>
          <a:p>
            <a:pPr algn="just"/>
            <a:r>
              <a:rPr lang="fr-FR" sz="2000" b="0" i="0" u="none" strike="noStrike" baseline="0" dirty="0">
                <a:solidFill>
                  <a:srgbClr val="000000"/>
                </a:solidFill>
                <a:latin typeface="Tahoma" panose="020B0604030504040204" pitchFamily="34" charset="0"/>
              </a:rPr>
              <a:t>Certa</a:t>
            </a:r>
            <a:r>
              <a:rPr lang="fr-FR" sz="2000" dirty="0">
                <a:solidFill>
                  <a:srgbClr val="000000"/>
                </a:solidFill>
                <a:latin typeface="Tahoma" panose="020B0604030504040204" pitchFamily="34" charset="0"/>
              </a:rPr>
              <a:t>ins services n’ont pas pris part au dénombrement pour des raisons pratiques (ex. manque de temps, pas le public ciblé, etc.)</a:t>
            </a:r>
          </a:p>
          <a:p>
            <a:endParaRPr lang="fr-FR" sz="1800" b="0" i="0" u="none" strike="noStrike" baseline="0" dirty="0">
              <a:solidFill>
                <a:srgbClr val="000000"/>
              </a:solidFill>
              <a:latin typeface="Tahoma" panose="020B0604030504040204" pitchFamily="34" charset="0"/>
            </a:endParaRPr>
          </a:p>
          <a:p>
            <a:endParaRPr lang="fr-FR" sz="1800" b="0" i="0" u="none" strike="noStrike" baseline="0" dirty="0">
              <a:solidFill>
                <a:srgbClr val="000000"/>
              </a:solidFill>
              <a:latin typeface="Tahoma" panose="020B0604030504040204" pitchFamily="34" charset="0"/>
            </a:endParaRPr>
          </a:p>
          <a:p>
            <a:endParaRPr lang="fr-BE" dirty="0"/>
          </a:p>
        </p:txBody>
      </p:sp>
      <p:sp>
        <p:nvSpPr>
          <p:cNvPr id="3" name="Espace réservé du numéro de diapositive 2">
            <a:extLst>
              <a:ext uri="{FF2B5EF4-FFF2-40B4-BE49-F238E27FC236}">
                <a16:creationId xmlns:a16="http://schemas.microsoft.com/office/drawing/2014/main" id="{2767ED6A-008D-40F1-AD13-73E85792E102}"/>
              </a:ext>
            </a:extLst>
          </p:cNvPr>
          <p:cNvSpPr>
            <a:spLocks noGrp="1"/>
          </p:cNvSpPr>
          <p:nvPr>
            <p:ph type="sldNum" sz="quarter" idx="12"/>
          </p:nvPr>
        </p:nvSpPr>
        <p:spPr/>
        <p:txBody>
          <a:bodyPr/>
          <a:lstStyle/>
          <a:p>
            <a:fld id="{744F8412-26D8-400C-A424-2250A0A5DFB0}" type="slidenum">
              <a:rPr lang="en-GB" smtClean="0"/>
              <a:t>3</a:t>
            </a:fld>
            <a:endParaRPr lang="en-GB"/>
          </a:p>
        </p:txBody>
      </p:sp>
      <p:pic>
        <p:nvPicPr>
          <p:cNvPr id="12" name="Image 11">
            <a:extLst>
              <a:ext uri="{FF2B5EF4-FFF2-40B4-BE49-F238E27FC236}">
                <a16:creationId xmlns:a16="http://schemas.microsoft.com/office/drawing/2014/main" id="{C5040585-092D-4CEC-A956-76538E67FA97}"/>
              </a:ext>
            </a:extLst>
          </p:cNvPr>
          <p:cNvPicPr>
            <a:picLocks noChangeAspect="1"/>
          </p:cNvPicPr>
          <p:nvPr/>
        </p:nvPicPr>
        <p:blipFill>
          <a:blip r:embed="rId7"/>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583751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30</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err="1"/>
              <a:t>Donnees</a:t>
            </a:r>
            <a:r>
              <a:rPr lang="fr-FR" dirty="0"/>
              <a:t> </a:t>
            </a:r>
            <a:r>
              <a:rPr lang="fr-FR" dirty="0" err="1"/>
              <a:t>socio-demographiques</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4283438518"/>
              </p:ext>
            </p:extLst>
          </p:nvPr>
        </p:nvGraphicFramePr>
        <p:xfrm>
          <a:off x="-862381" y="2512457"/>
          <a:ext cx="13054381" cy="351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264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31</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err="1"/>
              <a:t>Donnees</a:t>
            </a:r>
            <a:r>
              <a:rPr lang="fr-FR" dirty="0"/>
              <a:t> </a:t>
            </a:r>
            <a:r>
              <a:rPr lang="fr-FR" dirty="0" err="1"/>
              <a:t>socio-demographiques</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494210420"/>
              </p:ext>
            </p:extLst>
          </p:nvPr>
        </p:nvGraphicFramePr>
        <p:xfrm>
          <a:off x="-862381" y="2512457"/>
          <a:ext cx="13054381" cy="351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66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32</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Sante</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sp>
        <p:nvSpPr>
          <p:cNvPr id="7" name="TextBox 12">
            <a:extLst>
              <a:ext uri="{FF2B5EF4-FFF2-40B4-BE49-F238E27FC236}">
                <a16:creationId xmlns:a16="http://schemas.microsoft.com/office/drawing/2014/main" id="{87BF5091-D065-4EA1-92E1-F65DC383AEC5}"/>
              </a:ext>
            </a:extLst>
          </p:cNvPr>
          <p:cNvSpPr txBox="1"/>
          <p:nvPr/>
        </p:nvSpPr>
        <p:spPr>
          <a:xfrm>
            <a:off x="839582" y="4262828"/>
            <a:ext cx="2030231" cy="246221"/>
          </a:xfrm>
          <a:prstGeom prst="rect">
            <a:avLst/>
          </a:prstGeom>
          <a:noFill/>
        </p:spPr>
        <p:txBody>
          <a:bodyPr wrap="square" rtlCol="0">
            <a:spAutoFit/>
          </a:bodyPr>
          <a:lstStyle/>
          <a:p>
            <a:pPr algn="ctr"/>
            <a:r>
              <a:rPr lang="fr-BE" sz="1000" b="1" dirty="0">
                <a:solidFill>
                  <a:srgbClr val="009F80"/>
                </a:solidFill>
              </a:rPr>
              <a:t>Pas de problèmes de santé</a:t>
            </a:r>
            <a:endParaRPr lang="fr-BE" sz="1000" dirty="0">
              <a:solidFill>
                <a:srgbClr val="009F80"/>
              </a:solidFill>
            </a:endParaRPr>
          </a:p>
        </p:txBody>
      </p:sp>
      <p:sp>
        <p:nvSpPr>
          <p:cNvPr id="8" name="TextBox 13">
            <a:extLst>
              <a:ext uri="{FF2B5EF4-FFF2-40B4-BE49-F238E27FC236}">
                <a16:creationId xmlns:a16="http://schemas.microsoft.com/office/drawing/2014/main" id="{91F7E71D-EF3D-4CC6-9C9A-061E72CD176B}"/>
              </a:ext>
            </a:extLst>
          </p:cNvPr>
          <p:cNvSpPr txBox="1"/>
          <p:nvPr/>
        </p:nvSpPr>
        <p:spPr>
          <a:xfrm>
            <a:off x="1287434" y="3977512"/>
            <a:ext cx="1080545" cy="307777"/>
          </a:xfrm>
          <a:prstGeom prst="rect">
            <a:avLst/>
          </a:prstGeom>
          <a:noFill/>
        </p:spPr>
        <p:txBody>
          <a:bodyPr wrap="square" rtlCol="0">
            <a:spAutoFit/>
          </a:bodyPr>
          <a:lstStyle/>
          <a:p>
            <a:pPr algn="ctr"/>
            <a:r>
              <a:rPr lang="fr-FR" sz="1400" b="1" dirty="0"/>
              <a:t>40,9</a:t>
            </a:r>
            <a:r>
              <a:rPr lang="en-GB" sz="1400" b="1" dirty="0"/>
              <a:t>%</a:t>
            </a:r>
            <a:endParaRPr lang="x-none" sz="1400" b="1" dirty="0"/>
          </a:p>
        </p:txBody>
      </p:sp>
      <p:pic>
        <p:nvPicPr>
          <p:cNvPr id="9" name="Picture 5" descr="Icon&#10;&#10;Description automatically generated">
            <a:extLst>
              <a:ext uri="{FF2B5EF4-FFF2-40B4-BE49-F238E27FC236}">
                <a16:creationId xmlns:a16="http://schemas.microsoft.com/office/drawing/2014/main" id="{1CD8558E-5377-419A-9901-70E5F0ABB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518" y="3022241"/>
            <a:ext cx="948677" cy="820841"/>
          </a:xfrm>
          <a:prstGeom prst="rect">
            <a:avLst/>
          </a:prstGeom>
        </p:spPr>
      </p:pic>
      <p:pic>
        <p:nvPicPr>
          <p:cNvPr id="10" name="Picture 15" descr="Icon&#10;&#10;Description automatically generated">
            <a:extLst>
              <a:ext uri="{FF2B5EF4-FFF2-40B4-BE49-F238E27FC236}">
                <a16:creationId xmlns:a16="http://schemas.microsoft.com/office/drawing/2014/main" id="{88D8D8F2-22EE-48CA-9353-B00A89EF9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080" y="2729913"/>
            <a:ext cx="751500" cy="575617"/>
          </a:xfrm>
          <a:prstGeom prst="rect">
            <a:avLst/>
          </a:prstGeom>
        </p:spPr>
      </p:pic>
      <p:sp>
        <p:nvSpPr>
          <p:cNvPr id="11" name="TextBox 18">
            <a:extLst>
              <a:ext uri="{FF2B5EF4-FFF2-40B4-BE49-F238E27FC236}">
                <a16:creationId xmlns:a16="http://schemas.microsoft.com/office/drawing/2014/main" id="{BFF4FE14-0A64-4568-B4B1-BC46374D5148}"/>
              </a:ext>
            </a:extLst>
          </p:cNvPr>
          <p:cNvSpPr txBox="1"/>
          <p:nvPr/>
        </p:nvSpPr>
        <p:spPr>
          <a:xfrm>
            <a:off x="1212380" y="4509049"/>
            <a:ext cx="1133060" cy="246221"/>
          </a:xfrm>
          <a:prstGeom prst="rect">
            <a:avLst/>
          </a:prstGeom>
          <a:noFill/>
        </p:spPr>
        <p:txBody>
          <a:bodyPr wrap="square" rtlCol="0">
            <a:spAutoFit/>
          </a:bodyPr>
          <a:lstStyle/>
          <a:p>
            <a:pPr algn="ctr"/>
            <a:r>
              <a:rPr lang="en-GB" sz="1000" b="1" dirty="0"/>
              <a:t># </a:t>
            </a:r>
            <a:r>
              <a:rPr lang="fr-FR" sz="1000" b="1" dirty="0"/>
              <a:t>126</a:t>
            </a:r>
            <a:endParaRPr lang="x-none" sz="1000" dirty="0"/>
          </a:p>
        </p:txBody>
      </p:sp>
      <p:cxnSp>
        <p:nvCxnSpPr>
          <p:cNvPr id="12" name="Straight Connector 19">
            <a:extLst>
              <a:ext uri="{FF2B5EF4-FFF2-40B4-BE49-F238E27FC236}">
                <a16:creationId xmlns:a16="http://schemas.microsoft.com/office/drawing/2014/main" id="{DD2D2897-58FC-422A-8393-C0C4B87EA707}"/>
              </a:ext>
            </a:extLst>
          </p:cNvPr>
          <p:cNvCxnSpPr>
            <a:cxnSpLocks/>
          </p:cNvCxnSpPr>
          <p:nvPr/>
        </p:nvCxnSpPr>
        <p:spPr>
          <a:xfrm>
            <a:off x="3962899" y="2767187"/>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22">
            <a:extLst>
              <a:ext uri="{FF2B5EF4-FFF2-40B4-BE49-F238E27FC236}">
                <a16:creationId xmlns:a16="http://schemas.microsoft.com/office/drawing/2014/main" id="{D65161F9-5D16-426D-8DC2-74AC37710AFF}"/>
              </a:ext>
            </a:extLst>
          </p:cNvPr>
          <p:cNvSpPr txBox="1"/>
          <p:nvPr/>
        </p:nvSpPr>
        <p:spPr>
          <a:xfrm>
            <a:off x="4965231" y="3272502"/>
            <a:ext cx="2030231" cy="246221"/>
          </a:xfrm>
          <a:prstGeom prst="rect">
            <a:avLst/>
          </a:prstGeom>
          <a:noFill/>
        </p:spPr>
        <p:txBody>
          <a:bodyPr wrap="square" rtlCol="0">
            <a:spAutoFit/>
          </a:bodyPr>
          <a:lstStyle/>
          <a:p>
            <a:pPr algn="ctr"/>
            <a:r>
              <a:rPr lang="fr-BE" sz="1000" b="1">
                <a:solidFill>
                  <a:srgbClr val="009F80"/>
                </a:solidFill>
              </a:rPr>
              <a:t>Assuétude</a:t>
            </a:r>
            <a:endParaRPr lang="fr-BE" sz="1000">
              <a:solidFill>
                <a:srgbClr val="009F80"/>
              </a:solidFill>
            </a:endParaRPr>
          </a:p>
        </p:txBody>
      </p:sp>
      <p:sp>
        <p:nvSpPr>
          <p:cNvPr id="14" name="TextBox 23">
            <a:extLst>
              <a:ext uri="{FF2B5EF4-FFF2-40B4-BE49-F238E27FC236}">
                <a16:creationId xmlns:a16="http://schemas.microsoft.com/office/drawing/2014/main" id="{D35CD0C5-1002-4DDC-B624-5CC08363C4FB}"/>
              </a:ext>
            </a:extLst>
          </p:cNvPr>
          <p:cNvSpPr txBox="1"/>
          <p:nvPr/>
        </p:nvSpPr>
        <p:spPr>
          <a:xfrm>
            <a:off x="5776353" y="2816924"/>
            <a:ext cx="1080545" cy="307777"/>
          </a:xfrm>
          <a:prstGeom prst="rect">
            <a:avLst/>
          </a:prstGeom>
          <a:noFill/>
        </p:spPr>
        <p:txBody>
          <a:bodyPr wrap="square" rtlCol="0">
            <a:spAutoFit/>
          </a:bodyPr>
          <a:lstStyle/>
          <a:p>
            <a:pPr algn="ctr"/>
            <a:r>
              <a:rPr lang="en-GB" sz="1400" b="1" dirty="0"/>
              <a:t>18,5%</a:t>
            </a:r>
            <a:endParaRPr lang="x-none" sz="1400" b="1" dirty="0"/>
          </a:p>
        </p:txBody>
      </p:sp>
      <p:sp>
        <p:nvSpPr>
          <p:cNvPr id="15" name="TextBox 24">
            <a:extLst>
              <a:ext uri="{FF2B5EF4-FFF2-40B4-BE49-F238E27FC236}">
                <a16:creationId xmlns:a16="http://schemas.microsoft.com/office/drawing/2014/main" id="{AC8F0BAF-4603-4F03-A270-FDDB1057863C}"/>
              </a:ext>
            </a:extLst>
          </p:cNvPr>
          <p:cNvSpPr txBox="1"/>
          <p:nvPr/>
        </p:nvSpPr>
        <p:spPr>
          <a:xfrm>
            <a:off x="5413816" y="3549203"/>
            <a:ext cx="1133060" cy="246221"/>
          </a:xfrm>
          <a:prstGeom prst="rect">
            <a:avLst/>
          </a:prstGeom>
          <a:noFill/>
        </p:spPr>
        <p:txBody>
          <a:bodyPr wrap="square" rtlCol="0">
            <a:spAutoFit/>
          </a:bodyPr>
          <a:lstStyle/>
          <a:p>
            <a:pPr algn="ctr"/>
            <a:r>
              <a:rPr lang="en-GB" sz="1000" b="1" dirty="0"/>
              <a:t># </a:t>
            </a:r>
            <a:r>
              <a:rPr lang="fr-FR" sz="1000" b="1" dirty="0"/>
              <a:t>57</a:t>
            </a:r>
            <a:endParaRPr lang="x-none" sz="1000" dirty="0"/>
          </a:p>
        </p:txBody>
      </p:sp>
      <p:sp>
        <p:nvSpPr>
          <p:cNvPr id="16" name="TextBox 25">
            <a:extLst>
              <a:ext uri="{FF2B5EF4-FFF2-40B4-BE49-F238E27FC236}">
                <a16:creationId xmlns:a16="http://schemas.microsoft.com/office/drawing/2014/main" id="{C88433D2-41A0-4329-9062-E6143B2F731B}"/>
              </a:ext>
            </a:extLst>
          </p:cNvPr>
          <p:cNvSpPr txBox="1"/>
          <p:nvPr/>
        </p:nvSpPr>
        <p:spPr>
          <a:xfrm>
            <a:off x="4965231" y="4669228"/>
            <a:ext cx="2030231" cy="246221"/>
          </a:xfrm>
          <a:prstGeom prst="rect">
            <a:avLst/>
          </a:prstGeom>
          <a:noFill/>
        </p:spPr>
        <p:txBody>
          <a:bodyPr wrap="square" rtlCol="0">
            <a:spAutoFit/>
          </a:bodyPr>
          <a:lstStyle/>
          <a:p>
            <a:pPr algn="ctr"/>
            <a:r>
              <a:rPr lang="fr-BE" sz="1000" b="1" dirty="0">
                <a:solidFill>
                  <a:srgbClr val="009F80"/>
                </a:solidFill>
              </a:rPr>
              <a:t>Handicap physique </a:t>
            </a:r>
            <a:endParaRPr lang="fr-BE" sz="1000" dirty="0">
              <a:solidFill>
                <a:srgbClr val="009F80"/>
              </a:solidFill>
            </a:endParaRPr>
          </a:p>
        </p:txBody>
      </p:sp>
      <p:sp>
        <p:nvSpPr>
          <p:cNvPr id="17" name="TextBox 26">
            <a:extLst>
              <a:ext uri="{FF2B5EF4-FFF2-40B4-BE49-F238E27FC236}">
                <a16:creationId xmlns:a16="http://schemas.microsoft.com/office/drawing/2014/main" id="{8E6FDF1E-4FDD-45BD-AEB5-4FB20EA0977C}"/>
              </a:ext>
            </a:extLst>
          </p:cNvPr>
          <p:cNvSpPr txBox="1"/>
          <p:nvPr/>
        </p:nvSpPr>
        <p:spPr>
          <a:xfrm>
            <a:off x="5658053" y="4148072"/>
            <a:ext cx="1080545" cy="307777"/>
          </a:xfrm>
          <a:prstGeom prst="rect">
            <a:avLst/>
          </a:prstGeom>
          <a:noFill/>
        </p:spPr>
        <p:txBody>
          <a:bodyPr wrap="square" rtlCol="0">
            <a:spAutoFit/>
          </a:bodyPr>
          <a:lstStyle/>
          <a:p>
            <a:pPr algn="ctr"/>
            <a:r>
              <a:rPr lang="fr-FR" sz="1400" b="1" dirty="0"/>
              <a:t>3,9</a:t>
            </a:r>
            <a:r>
              <a:rPr lang="en-GB" sz="1400" b="1" dirty="0"/>
              <a:t>%</a:t>
            </a:r>
            <a:endParaRPr lang="x-none" sz="1400" b="1" dirty="0"/>
          </a:p>
        </p:txBody>
      </p:sp>
      <p:sp>
        <p:nvSpPr>
          <p:cNvPr id="18" name="TextBox 27">
            <a:extLst>
              <a:ext uri="{FF2B5EF4-FFF2-40B4-BE49-F238E27FC236}">
                <a16:creationId xmlns:a16="http://schemas.microsoft.com/office/drawing/2014/main" id="{18BEAB34-BBE9-4512-A277-4AD186B5E029}"/>
              </a:ext>
            </a:extLst>
          </p:cNvPr>
          <p:cNvSpPr txBox="1"/>
          <p:nvPr/>
        </p:nvSpPr>
        <p:spPr>
          <a:xfrm>
            <a:off x="5413816" y="4915449"/>
            <a:ext cx="1133060" cy="246221"/>
          </a:xfrm>
          <a:prstGeom prst="rect">
            <a:avLst/>
          </a:prstGeom>
          <a:noFill/>
        </p:spPr>
        <p:txBody>
          <a:bodyPr wrap="square" rtlCol="0">
            <a:spAutoFit/>
          </a:bodyPr>
          <a:lstStyle/>
          <a:p>
            <a:pPr algn="ctr"/>
            <a:r>
              <a:rPr lang="en-GB" sz="1000" b="1" dirty="0"/>
              <a:t># 12</a:t>
            </a:r>
            <a:endParaRPr lang="x-none" sz="1000" dirty="0"/>
          </a:p>
        </p:txBody>
      </p:sp>
      <p:pic>
        <p:nvPicPr>
          <p:cNvPr id="19" name="Picture 29" descr="Icon&#10;&#10;Description automatically generated">
            <a:extLst>
              <a:ext uri="{FF2B5EF4-FFF2-40B4-BE49-F238E27FC236}">
                <a16:creationId xmlns:a16="http://schemas.microsoft.com/office/drawing/2014/main" id="{203C4AC5-ED7D-46BE-9799-E949C68A7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858" y="3953894"/>
            <a:ext cx="583593" cy="674480"/>
          </a:xfrm>
          <a:prstGeom prst="rect">
            <a:avLst/>
          </a:prstGeom>
        </p:spPr>
      </p:pic>
      <p:sp>
        <p:nvSpPr>
          <p:cNvPr id="20" name="TextBox 32">
            <a:extLst>
              <a:ext uri="{FF2B5EF4-FFF2-40B4-BE49-F238E27FC236}">
                <a16:creationId xmlns:a16="http://schemas.microsoft.com/office/drawing/2014/main" id="{12350964-0DED-496C-8B85-F47236B92C20}"/>
              </a:ext>
            </a:extLst>
          </p:cNvPr>
          <p:cNvSpPr txBox="1"/>
          <p:nvPr/>
        </p:nvSpPr>
        <p:spPr>
          <a:xfrm>
            <a:off x="6639691" y="4018242"/>
            <a:ext cx="2327080" cy="246221"/>
          </a:xfrm>
          <a:prstGeom prst="rect">
            <a:avLst/>
          </a:prstGeom>
          <a:noFill/>
        </p:spPr>
        <p:txBody>
          <a:bodyPr wrap="square" rtlCol="0">
            <a:spAutoFit/>
          </a:bodyPr>
          <a:lstStyle/>
          <a:p>
            <a:pPr algn="ctr"/>
            <a:r>
              <a:rPr lang="fr-BE" sz="1000" b="1" dirty="0">
                <a:solidFill>
                  <a:srgbClr val="009F80"/>
                </a:solidFill>
              </a:rPr>
              <a:t>Problèmes de santé mentale </a:t>
            </a:r>
            <a:endParaRPr lang="fr-BE" sz="1000" dirty="0">
              <a:solidFill>
                <a:srgbClr val="009F80"/>
              </a:solidFill>
            </a:endParaRPr>
          </a:p>
        </p:txBody>
      </p:sp>
      <p:sp>
        <p:nvSpPr>
          <p:cNvPr id="21" name="TextBox 33">
            <a:extLst>
              <a:ext uri="{FF2B5EF4-FFF2-40B4-BE49-F238E27FC236}">
                <a16:creationId xmlns:a16="http://schemas.microsoft.com/office/drawing/2014/main" id="{FD94CB0E-1F47-4027-9672-0B396FFB1A9C}"/>
              </a:ext>
            </a:extLst>
          </p:cNvPr>
          <p:cNvSpPr txBox="1"/>
          <p:nvPr/>
        </p:nvSpPr>
        <p:spPr>
          <a:xfrm>
            <a:off x="7578418" y="3571601"/>
            <a:ext cx="1080545" cy="307777"/>
          </a:xfrm>
          <a:prstGeom prst="rect">
            <a:avLst/>
          </a:prstGeom>
          <a:noFill/>
        </p:spPr>
        <p:txBody>
          <a:bodyPr wrap="square" rtlCol="0">
            <a:spAutoFit/>
          </a:bodyPr>
          <a:lstStyle/>
          <a:p>
            <a:pPr algn="ctr"/>
            <a:r>
              <a:rPr lang="fr-FR" sz="1400" b="1" dirty="0"/>
              <a:t>17,2</a:t>
            </a:r>
            <a:r>
              <a:rPr lang="en-GB" sz="1400" b="1" dirty="0"/>
              <a:t>%</a:t>
            </a:r>
            <a:endParaRPr lang="x-none" sz="1400" b="1" dirty="0"/>
          </a:p>
        </p:txBody>
      </p:sp>
      <p:sp>
        <p:nvSpPr>
          <p:cNvPr id="22" name="TextBox 34">
            <a:extLst>
              <a:ext uri="{FF2B5EF4-FFF2-40B4-BE49-F238E27FC236}">
                <a16:creationId xmlns:a16="http://schemas.microsoft.com/office/drawing/2014/main" id="{C2F5F46A-D267-486F-8E80-929F2A24665C}"/>
              </a:ext>
            </a:extLst>
          </p:cNvPr>
          <p:cNvSpPr txBox="1"/>
          <p:nvPr/>
        </p:nvSpPr>
        <p:spPr>
          <a:xfrm>
            <a:off x="7206432" y="4264463"/>
            <a:ext cx="1133060" cy="246221"/>
          </a:xfrm>
          <a:prstGeom prst="rect">
            <a:avLst/>
          </a:prstGeom>
          <a:noFill/>
        </p:spPr>
        <p:txBody>
          <a:bodyPr wrap="square" rtlCol="0">
            <a:spAutoFit/>
          </a:bodyPr>
          <a:lstStyle/>
          <a:p>
            <a:pPr algn="ctr"/>
            <a:r>
              <a:rPr lang="en-GB" sz="1000" b="1" dirty="0"/>
              <a:t># </a:t>
            </a:r>
            <a:r>
              <a:rPr lang="fr-FR" sz="1000" b="1" dirty="0"/>
              <a:t>53</a:t>
            </a:r>
            <a:endParaRPr lang="x-none" sz="1000" dirty="0"/>
          </a:p>
        </p:txBody>
      </p:sp>
      <p:sp>
        <p:nvSpPr>
          <p:cNvPr id="23" name="TextBox 44">
            <a:extLst>
              <a:ext uri="{FF2B5EF4-FFF2-40B4-BE49-F238E27FC236}">
                <a16:creationId xmlns:a16="http://schemas.microsoft.com/office/drawing/2014/main" id="{4B4FA82A-2FDF-41B7-9FE5-96645439681B}"/>
              </a:ext>
            </a:extLst>
          </p:cNvPr>
          <p:cNvSpPr txBox="1"/>
          <p:nvPr/>
        </p:nvSpPr>
        <p:spPr>
          <a:xfrm>
            <a:off x="8175955" y="3243380"/>
            <a:ext cx="2496047" cy="246221"/>
          </a:xfrm>
          <a:prstGeom prst="rect">
            <a:avLst/>
          </a:prstGeom>
          <a:noFill/>
        </p:spPr>
        <p:txBody>
          <a:bodyPr wrap="square" rtlCol="0">
            <a:spAutoFit/>
          </a:bodyPr>
          <a:lstStyle/>
          <a:p>
            <a:pPr algn="ctr"/>
            <a:r>
              <a:rPr lang="fr-BE" sz="1000" b="1">
                <a:solidFill>
                  <a:srgbClr val="009F80"/>
                </a:solidFill>
              </a:rPr>
              <a:t>Problèmes de santé chroniques </a:t>
            </a:r>
            <a:endParaRPr lang="fr-BE" sz="1000">
              <a:solidFill>
                <a:srgbClr val="009F80"/>
              </a:solidFill>
            </a:endParaRPr>
          </a:p>
        </p:txBody>
      </p:sp>
      <p:sp>
        <p:nvSpPr>
          <p:cNvPr id="24" name="TextBox 45">
            <a:extLst>
              <a:ext uri="{FF2B5EF4-FFF2-40B4-BE49-F238E27FC236}">
                <a16:creationId xmlns:a16="http://schemas.microsoft.com/office/drawing/2014/main" id="{355AAD8E-75B0-456D-86EA-2378AABC4E22}"/>
              </a:ext>
            </a:extLst>
          </p:cNvPr>
          <p:cNvSpPr txBox="1"/>
          <p:nvPr/>
        </p:nvSpPr>
        <p:spPr>
          <a:xfrm>
            <a:off x="9306072" y="2735779"/>
            <a:ext cx="1080545" cy="307777"/>
          </a:xfrm>
          <a:prstGeom prst="rect">
            <a:avLst/>
          </a:prstGeom>
          <a:noFill/>
        </p:spPr>
        <p:txBody>
          <a:bodyPr wrap="square" rtlCol="0">
            <a:spAutoFit/>
          </a:bodyPr>
          <a:lstStyle/>
          <a:p>
            <a:pPr algn="ctr"/>
            <a:r>
              <a:rPr lang="en-GB" sz="1400" b="1" dirty="0"/>
              <a:t>11,4%</a:t>
            </a:r>
            <a:endParaRPr lang="x-none" sz="1400" b="1" dirty="0"/>
          </a:p>
        </p:txBody>
      </p:sp>
      <p:sp>
        <p:nvSpPr>
          <p:cNvPr id="25" name="TextBox 46">
            <a:extLst>
              <a:ext uri="{FF2B5EF4-FFF2-40B4-BE49-F238E27FC236}">
                <a16:creationId xmlns:a16="http://schemas.microsoft.com/office/drawing/2014/main" id="{48A88073-BA74-491F-89FB-D11C4F4DE8F6}"/>
              </a:ext>
            </a:extLst>
          </p:cNvPr>
          <p:cNvSpPr txBox="1"/>
          <p:nvPr/>
        </p:nvSpPr>
        <p:spPr>
          <a:xfrm>
            <a:off x="8857448" y="3428641"/>
            <a:ext cx="1133060" cy="246221"/>
          </a:xfrm>
          <a:prstGeom prst="rect">
            <a:avLst/>
          </a:prstGeom>
          <a:noFill/>
        </p:spPr>
        <p:txBody>
          <a:bodyPr wrap="square" rtlCol="0">
            <a:spAutoFit/>
          </a:bodyPr>
          <a:lstStyle/>
          <a:p>
            <a:pPr algn="ctr"/>
            <a:r>
              <a:rPr lang="en-GB" sz="1000" b="1" dirty="0"/>
              <a:t># </a:t>
            </a:r>
            <a:r>
              <a:rPr lang="fr-FR" sz="1000" b="1" dirty="0"/>
              <a:t>35</a:t>
            </a:r>
            <a:endParaRPr lang="x-none" sz="1000" dirty="0"/>
          </a:p>
        </p:txBody>
      </p:sp>
      <p:sp>
        <p:nvSpPr>
          <p:cNvPr id="26" name="TextBox 47">
            <a:extLst>
              <a:ext uri="{FF2B5EF4-FFF2-40B4-BE49-F238E27FC236}">
                <a16:creationId xmlns:a16="http://schemas.microsoft.com/office/drawing/2014/main" id="{59F28EC7-E205-402D-A8A5-409D041C8DD9}"/>
              </a:ext>
            </a:extLst>
          </p:cNvPr>
          <p:cNvSpPr txBox="1"/>
          <p:nvPr/>
        </p:nvSpPr>
        <p:spPr>
          <a:xfrm>
            <a:off x="8408863" y="4669228"/>
            <a:ext cx="2030231" cy="246221"/>
          </a:xfrm>
          <a:prstGeom prst="rect">
            <a:avLst/>
          </a:prstGeom>
          <a:noFill/>
        </p:spPr>
        <p:txBody>
          <a:bodyPr wrap="square" rtlCol="0">
            <a:spAutoFit/>
          </a:bodyPr>
          <a:lstStyle/>
          <a:p>
            <a:pPr algn="ctr"/>
            <a:r>
              <a:rPr lang="fr-BE" sz="1000" b="1">
                <a:solidFill>
                  <a:srgbClr val="009F80"/>
                </a:solidFill>
              </a:rPr>
              <a:t>Handicap mental </a:t>
            </a:r>
            <a:endParaRPr lang="fr-BE" sz="1000">
              <a:solidFill>
                <a:srgbClr val="009F80"/>
              </a:solidFill>
            </a:endParaRPr>
          </a:p>
        </p:txBody>
      </p:sp>
      <p:sp>
        <p:nvSpPr>
          <p:cNvPr id="27" name="TextBox 48">
            <a:extLst>
              <a:ext uri="{FF2B5EF4-FFF2-40B4-BE49-F238E27FC236}">
                <a16:creationId xmlns:a16="http://schemas.microsoft.com/office/drawing/2014/main" id="{929B6252-FE10-4BE8-82D0-0A9A19F81851}"/>
              </a:ext>
            </a:extLst>
          </p:cNvPr>
          <p:cNvSpPr txBox="1"/>
          <p:nvPr/>
        </p:nvSpPr>
        <p:spPr>
          <a:xfrm>
            <a:off x="9525443" y="4148072"/>
            <a:ext cx="1080545" cy="307777"/>
          </a:xfrm>
          <a:prstGeom prst="rect">
            <a:avLst/>
          </a:prstGeom>
          <a:noFill/>
        </p:spPr>
        <p:txBody>
          <a:bodyPr wrap="square" rtlCol="0">
            <a:spAutoFit/>
          </a:bodyPr>
          <a:lstStyle/>
          <a:p>
            <a:pPr algn="ctr"/>
            <a:r>
              <a:rPr lang="fr-FR" sz="1400" b="1" dirty="0"/>
              <a:t>3,6</a:t>
            </a:r>
            <a:r>
              <a:rPr lang="en-GB" sz="1400" b="1" dirty="0"/>
              <a:t>%</a:t>
            </a:r>
            <a:endParaRPr lang="x-none" sz="1400" b="1" dirty="0"/>
          </a:p>
        </p:txBody>
      </p:sp>
      <p:sp>
        <p:nvSpPr>
          <p:cNvPr id="28" name="TextBox 49">
            <a:extLst>
              <a:ext uri="{FF2B5EF4-FFF2-40B4-BE49-F238E27FC236}">
                <a16:creationId xmlns:a16="http://schemas.microsoft.com/office/drawing/2014/main" id="{540B898B-643B-461A-AA60-569005FF90B5}"/>
              </a:ext>
            </a:extLst>
          </p:cNvPr>
          <p:cNvSpPr txBox="1"/>
          <p:nvPr/>
        </p:nvSpPr>
        <p:spPr>
          <a:xfrm>
            <a:off x="8857448" y="4915449"/>
            <a:ext cx="1133060" cy="246221"/>
          </a:xfrm>
          <a:prstGeom prst="rect">
            <a:avLst/>
          </a:prstGeom>
          <a:noFill/>
        </p:spPr>
        <p:txBody>
          <a:bodyPr wrap="square" rtlCol="0">
            <a:spAutoFit/>
          </a:bodyPr>
          <a:lstStyle/>
          <a:p>
            <a:pPr algn="ctr"/>
            <a:r>
              <a:rPr lang="en-GB" sz="1000" b="1" dirty="0"/>
              <a:t># </a:t>
            </a:r>
            <a:r>
              <a:rPr lang="fr-FR" sz="1000" b="1" dirty="0"/>
              <a:t>11</a:t>
            </a:r>
            <a:endParaRPr lang="x-none" sz="1000" dirty="0"/>
          </a:p>
        </p:txBody>
      </p:sp>
      <p:pic>
        <p:nvPicPr>
          <p:cNvPr id="29" name="Picture 51">
            <a:extLst>
              <a:ext uri="{FF2B5EF4-FFF2-40B4-BE49-F238E27FC236}">
                <a16:creationId xmlns:a16="http://schemas.microsoft.com/office/drawing/2014/main" id="{8E386222-2F15-4733-AEB4-B744E2F6E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318" y="3401777"/>
            <a:ext cx="572559" cy="606998"/>
          </a:xfrm>
          <a:prstGeom prst="rect">
            <a:avLst/>
          </a:prstGeom>
        </p:spPr>
      </p:pic>
      <p:cxnSp>
        <p:nvCxnSpPr>
          <p:cNvPr id="30" name="Straight Connector 52">
            <a:extLst>
              <a:ext uri="{FF2B5EF4-FFF2-40B4-BE49-F238E27FC236}">
                <a16:creationId xmlns:a16="http://schemas.microsoft.com/office/drawing/2014/main" id="{606AE9BC-2C0C-4145-8D37-B25E10A61D61}"/>
              </a:ext>
            </a:extLst>
          </p:cNvPr>
          <p:cNvCxnSpPr>
            <a:cxnSpLocks/>
          </p:cNvCxnSpPr>
          <p:nvPr/>
        </p:nvCxnSpPr>
        <p:spPr>
          <a:xfrm>
            <a:off x="7772962" y="2767188"/>
            <a:ext cx="0" cy="739304"/>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54">
            <a:extLst>
              <a:ext uri="{FF2B5EF4-FFF2-40B4-BE49-F238E27FC236}">
                <a16:creationId xmlns:a16="http://schemas.microsoft.com/office/drawing/2014/main" id="{0C605502-4340-42B4-99B6-118ED563D228}"/>
              </a:ext>
            </a:extLst>
          </p:cNvPr>
          <p:cNvCxnSpPr>
            <a:cxnSpLocks/>
          </p:cNvCxnSpPr>
          <p:nvPr/>
        </p:nvCxnSpPr>
        <p:spPr>
          <a:xfrm>
            <a:off x="7772962" y="4510684"/>
            <a:ext cx="0" cy="594581"/>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56">
            <a:extLst>
              <a:ext uri="{FF2B5EF4-FFF2-40B4-BE49-F238E27FC236}">
                <a16:creationId xmlns:a16="http://schemas.microsoft.com/office/drawing/2014/main" id="{D7CCCFC6-4B14-4C40-8C13-BF442FB5B1B2}"/>
              </a:ext>
            </a:extLst>
          </p:cNvPr>
          <p:cNvCxnSpPr>
            <a:cxnSpLocks/>
          </p:cNvCxnSpPr>
          <p:nvPr/>
        </p:nvCxnSpPr>
        <p:spPr>
          <a:xfrm flipH="1">
            <a:off x="4810453" y="3813749"/>
            <a:ext cx="2046445"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Picture 59" descr="Icon&#10;&#10;Description automatically generated">
            <a:extLst>
              <a:ext uri="{FF2B5EF4-FFF2-40B4-BE49-F238E27FC236}">
                <a16:creationId xmlns:a16="http://schemas.microsoft.com/office/drawing/2014/main" id="{53063881-C829-4265-BBC7-2776E276E9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8603" y="2767186"/>
            <a:ext cx="777713" cy="339565"/>
          </a:xfrm>
          <a:prstGeom prst="rect">
            <a:avLst/>
          </a:prstGeom>
        </p:spPr>
      </p:pic>
      <p:pic>
        <p:nvPicPr>
          <p:cNvPr id="34" name="Picture 61" descr="Qr code&#10;&#10;Description automatically generated">
            <a:extLst>
              <a:ext uri="{FF2B5EF4-FFF2-40B4-BE49-F238E27FC236}">
                <a16:creationId xmlns:a16="http://schemas.microsoft.com/office/drawing/2014/main" id="{268CB80B-237B-4508-A508-B0505B756A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444" y="3961544"/>
            <a:ext cx="555647" cy="647490"/>
          </a:xfrm>
          <a:prstGeom prst="rect">
            <a:avLst/>
          </a:prstGeom>
        </p:spPr>
      </p:pic>
      <p:cxnSp>
        <p:nvCxnSpPr>
          <p:cNvPr id="35" name="Straight Connector 64">
            <a:extLst>
              <a:ext uri="{FF2B5EF4-FFF2-40B4-BE49-F238E27FC236}">
                <a16:creationId xmlns:a16="http://schemas.microsoft.com/office/drawing/2014/main" id="{E4DE40B5-F1E8-41DD-805C-5653A9B62DB3}"/>
              </a:ext>
            </a:extLst>
          </p:cNvPr>
          <p:cNvCxnSpPr>
            <a:cxnSpLocks/>
          </p:cNvCxnSpPr>
          <p:nvPr/>
        </p:nvCxnSpPr>
        <p:spPr>
          <a:xfrm flipH="1">
            <a:off x="8719013" y="3813749"/>
            <a:ext cx="1803517"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32">
            <a:extLst>
              <a:ext uri="{FF2B5EF4-FFF2-40B4-BE49-F238E27FC236}">
                <a16:creationId xmlns:a16="http://schemas.microsoft.com/office/drawing/2014/main" id="{552829A7-1734-4D28-BD48-6414F7A716AC}"/>
              </a:ext>
            </a:extLst>
          </p:cNvPr>
          <p:cNvSpPr txBox="1"/>
          <p:nvPr/>
        </p:nvSpPr>
        <p:spPr>
          <a:xfrm>
            <a:off x="6639691" y="5956137"/>
            <a:ext cx="2327080" cy="246221"/>
          </a:xfrm>
          <a:prstGeom prst="rect">
            <a:avLst/>
          </a:prstGeom>
          <a:noFill/>
        </p:spPr>
        <p:txBody>
          <a:bodyPr wrap="square" rtlCol="0">
            <a:spAutoFit/>
          </a:bodyPr>
          <a:lstStyle/>
          <a:p>
            <a:pPr algn="ctr"/>
            <a:r>
              <a:rPr lang="fr-BE" sz="1000" b="1" dirty="0">
                <a:solidFill>
                  <a:srgbClr val="009F80"/>
                </a:solidFill>
              </a:rPr>
              <a:t>Inconnu</a:t>
            </a:r>
            <a:endParaRPr lang="fr-BE" sz="1000" dirty="0">
              <a:solidFill>
                <a:srgbClr val="009F80"/>
              </a:solidFill>
            </a:endParaRPr>
          </a:p>
        </p:txBody>
      </p:sp>
      <p:sp>
        <p:nvSpPr>
          <p:cNvPr id="45" name="Rectangle 44">
            <a:extLst>
              <a:ext uri="{FF2B5EF4-FFF2-40B4-BE49-F238E27FC236}">
                <a16:creationId xmlns:a16="http://schemas.microsoft.com/office/drawing/2014/main" id="{9D81F3C3-0818-449E-8FA8-E38A6B304AEF}"/>
              </a:ext>
            </a:extLst>
          </p:cNvPr>
          <p:cNvSpPr/>
          <p:nvPr/>
        </p:nvSpPr>
        <p:spPr>
          <a:xfrm>
            <a:off x="7454417" y="5586805"/>
            <a:ext cx="697628" cy="369332"/>
          </a:xfrm>
          <a:prstGeom prst="rect">
            <a:avLst/>
          </a:prstGeom>
        </p:spPr>
        <p:txBody>
          <a:bodyPr wrap="none">
            <a:spAutoFit/>
          </a:bodyPr>
          <a:lstStyle/>
          <a:p>
            <a:pPr algn="ctr"/>
            <a:r>
              <a:rPr lang="fr-FR" sz="1400" b="1" dirty="0"/>
              <a:t>19,4</a:t>
            </a:r>
            <a:r>
              <a:rPr lang="en-GB" b="1" dirty="0"/>
              <a:t>%</a:t>
            </a:r>
            <a:endParaRPr lang="x-none" b="1" dirty="0"/>
          </a:p>
        </p:txBody>
      </p:sp>
      <p:sp>
        <p:nvSpPr>
          <p:cNvPr id="46" name="TextBox 34">
            <a:extLst>
              <a:ext uri="{FF2B5EF4-FFF2-40B4-BE49-F238E27FC236}">
                <a16:creationId xmlns:a16="http://schemas.microsoft.com/office/drawing/2014/main" id="{515E444E-B683-4DC9-A1D9-25A94C94F575}"/>
              </a:ext>
            </a:extLst>
          </p:cNvPr>
          <p:cNvSpPr txBox="1"/>
          <p:nvPr/>
        </p:nvSpPr>
        <p:spPr>
          <a:xfrm>
            <a:off x="7207975" y="6150740"/>
            <a:ext cx="1133060" cy="246221"/>
          </a:xfrm>
          <a:prstGeom prst="rect">
            <a:avLst/>
          </a:prstGeom>
          <a:noFill/>
        </p:spPr>
        <p:txBody>
          <a:bodyPr wrap="square" rtlCol="0">
            <a:spAutoFit/>
          </a:bodyPr>
          <a:lstStyle/>
          <a:p>
            <a:pPr algn="ctr"/>
            <a:r>
              <a:rPr lang="en-GB" sz="1000" b="1" dirty="0"/>
              <a:t># </a:t>
            </a:r>
            <a:r>
              <a:rPr lang="fr-FR" sz="1000" b="1" dirty="0"/>
              <a:t>26</a:t>
            </a:r>
            <a:endParaRPr lang="x-none" sz="1000" dirty="0"/>
          </a:p>
        </p:txBody>
      </p:sp>
    </p:spTree>
    <p:extLst>
      <p:ext uri="{BB962C8B-B14F-4D97-AF65-F5344CB8AC3E}">
        <p14:creationId xmlns:p14="http://schemas.microsoft.com/office/powerpoint/2010/main" val="369093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33</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Revenu des personnes parcours longue durée</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1012959132"/>
              </p:ext>
            </p:extLst>
          </p:nvPr>
        </p:nvGraphicFramePr>
        <p:xfrm>
          <a:off x="-862381" y="2512457"/>
          <a:ext cx="12620291" cy="316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11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D7B96-673D-4FFC-86B5-EB55EB395E68}"/>
              </a:ext>
            </a:extLst>
          </p:cNvPr>
          <p:cNvSpPr>
            <a:spLocks noGrp="1"/>
          </p:cNvSpPr>
          <p:nvPr>
            <p:ph type="title"/>
          </p:nvPr>
        </p:nvSpPr>
        <p:spPr/>
        <p:txBody>
          <a:bodyPr/>
          <a:lstStyle/>
          <a:p>
            <a:r>
              <a:rPr lang="fr-FR" dirty="0"/>
              <a:t>Focus sur les parcours longue durée</a:t>
            </a:r>
            <a:endParaRPr lang="fr-BE" dirty="0"/>
          </a:p>
        </p:txBody>
      </p:sp>
      <p:pic>
        <p:nvPicPr>
          <p:cNvPr id="6" name="Espace réservé du contenu 5">
            <a:extLst>
              <a:ext uri="{FF2B5EF4-FFF2-40B4-BE49-F238E27FC236}">
                <a16:creationId xmlns:a16="http://schemas.microsoft.com/office/drawing/2014/main" id="{A4B8CA50-4310-4F55-99BE-475522ABED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1797" y="2359184"/>
            <a:ext cx="5968406" cy="3730254"/>
          </a:xfrm>
        </p:spPr>
      </p:pic>
      <p:sp>
        <p:nvSpPr>
          <p:cNvPr id="4" name="Espace réservé du numéro de diapositive 3">
            <a:extLst>
              <a:ext uri="{FF2B5EF4-FFF2-40B4-BE49-F238E27FC236}">
                <a16:creationId xmlns:a16="http://schemas.microsoft.com/office/drawing/2014/main" id="{82B17DF5-DDEF-4E63-A11D-6802A8E3D0BD}"/>
              </a:ext>
            </a:extLst>
          </p:cNvPr>
          <p:cNvSpPr>
            <a:spLocks noGrp="1"/>
          </p:cNvSpPr>
          <p:nvPr>
            <p:ph type="sldNum" sz="quarter" idx="12"/>
          </p:nvPr>
        </p:nvSpPr>
        <p:spPr/>
        <p:txBody>
          <a:bodyPr/>
          <a:lstStyle/>
          <a:p>
            <a:fld id="{744F8412-26D8-400C-A424-2250A0A5DFB0}" type="slidenum">
              <a:rPr lang="en-GB" smtClean="0"/>
              <a:t>34</a:t>
            </a:fld>
            <a:endParaRPr lang="en-GB"/>
          </a:p>
        </p:txBody>
      </p:sp>
    </p:spTree>
    <p:extLst>
      <p:ext uri="{BB962C8B-B14F-4D97-AF65-F5344CB8AC3E}">
        <p14:creationId xmlns:p14="http://schemas.microsoft.com/office/powerpoint/2010/main" val="262205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11D863-BACF-474B-8B68-72D50A1C462B}"/>
              </a:ext>
            </a:extLst>
          </p:cNvPr>
          <p:cNvSpPr>
            <a:spLocks noGrp="1"/>
          </p:cNvSpPr>
          <p:nvPr>
            <p:ph type="sldNum" sz="quarter" idx="12"/>
          </p:nvPr>
        </p:nvSpPr>
        <p:spPr/>
        <p:txBody>
          <a:bodyPr/>
          <a:lstStyle/>
          <a:p>
            <a:fld id="{744F8412-26D8-400C-A424-2250A0A5DFB0}" type="slidenum">
              <a:rPr lang="en-GB" smtClean="0"/>
              <a:t>35</a:t>
            </a:fld>
            <a:endParaRPr lang="en-GB"/>
          </a:p>
        </p:txBody>
      </p:sp>
      <p:graphicFrame>
        <p:nvGraphicFramePr>
          <p:cNvPr id="4" name="Diagramme 3">
            <a:extLst>
              <a:ext uri="{FF2B5EF4-FFF2-40B4-BE49-F238E27FC236}">
                <a16:creationId xmlns:a16="http://schemas.microsoft.com/office/drawing/2014/main" id="{C1FC4EA7-D034-423F-B934-8755B568838D}"/>
              </a:ext>
            </a:extLst>
          </p:cNvPr>
          <p:cNvGraphicFramePr/>
          <p:nvPr>
            <p:extLst>
              <p:ext uri="{D42A27DB-BD31-4B8C-83A1-F6EECF244321}">
                <p14:modId xmlns:p14="http://schemas.microsoft.com/office/powerpoint/2010/main" val="1488890440"/>
              </p:ext>
            </p:extLst>
          </p:nvPr>
        </p:nvGraphicFramePr>
        <p:xfrm>
          <a:off x="552450" y="1009649"/>
          <a:ext cx="108299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510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36</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normAutofit/>
          </a:bodyPr>
          <a:lstStyle/>
          <a:p>
            <a:r>
              <a:rPr lang="fr-FR" dirty="0"/>
              <a:t>Situation de logement des personnes en instabilité de logement depuis plus de 2 ans</a:t>
            </a:r>
            <a:endParaRPr lang="fr-BE" dirty="0"/>
          </a:p>
        </p:txBody>
      </p:sp>
      <p:graphicFrame>
        <p:nvGraphicFramePr>
          <p:cNvPr id="10" name="Objet 9">
            <a:extLst>
              <a:ext uri="{FF2B5EF4-FFF2-40B4-BE49-F238E27FC236}">
                <a16:creationId xmlns:a16="http://schemas.microsoft.com/office/drawing/2014/main" id="{E7AE8643-1265-42C0-8AFC-8703203CC496}"/>
              </a:ext>
            </a:extLst>
          </p:cNvPr>
          <p:cNvGraphicFramePr>
            <a:graphicFrameLocks noChangeAspect="1"/>
          </p:cNvGraphicFramePr>
          <p:nvPr>
            <p:extLst>
              <p:ext uri="{D42A27DB-BD31-4B8C-83A1-F6EECF244321}">
                <p14:modId xmlns:p14="http://schemas.microsoft.com/office/powerpoint/2010/main" val="1456372251"/>
              </p:ext>
            </p:extLst>
          </p:nvPr>
        </p:nvGraphicFramePr>
        <p:xfrm>
          <a:off x="1457325" y="2114550"/>
          <a:ext cx="8705850" cy="4381657"/>
        </p:xfrm>
        <a:graphic>
          <a:graphicData uri="http://schemas.openxmlformats.org/presentationml/2006/ole">
            <mc:AlternateContent xmlns:mc="http://schemas.openxmlformats.org/markup-compatibility/2006">
              <mc:Choice xmlns:v="urn:schemas-microsoft-com:vml" Requires="v">
                <p:oleObj spid="_x0000_s3089" name="Document" r:id="rId3" imgW="5781097" imgH="2903765" progId="Word.Document.12">
                  <p:embed/>
                </p:oleObj>
              </mc:Choice>
              <mc:Fallback>
                <p:oleObj name="Document" r:id="rId3" imgW="5781097" imgH="2903765" progId="Word.Document.12">
                  <p:embed/>
                  <p:pic>
                    <p:nvPicPr>
                      <p:cNvPr id="0" name=""/>
                      <p:cNvPicPr/>
                      <p:nvPr/>
                    </p:nvPicPr>
                    <p:blipFill>
                      <a:blip r:embed="rId4"/>
                      <a:stretch>
                        <a:fillRect/>
                      </a:stretch>
                    </p:blipFill>
                    <p:spPr>
                      <a:xfrm>
                        <a:off x="1457325" y="2114550"/>
                        <a:ext cx="8705850" cy="4381657"/>
                      </a:xfrm>
                      <a:prstGeom prst="rect">
                        <a:avLst/>
                      </a:prstGeom>
                    </p:spPr>
                  </p:pic>
                </p:oleObj>
              </mc:Fallback>
            </mc:AlternateContent>
          </a:graphicData>
        </a:graphic>
      </p:graphicFrame>
    </p:spTree>
    <p:extLst>
      <p:ext uri="{BB962C8B-B14F-4D97-AF65-F5344CB8AC3E}">
        <p14:creationId xmlns:p14="http://schemas.microsoft.com/office/powerpoint/2010/main" val="247787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37</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err="1"/>
              <a:t>Donnees</a:t>
            </a:r>
            <a:r>
              <a:rPr lang="fr-FR" dirty="0"/>
              <a:t> </a:t>
            </a:r>
            <a:r>
              <a:rPr lang="fr-FR" dirty="0" err="1"/>
              <a:t>socio-demographiques</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2724814664"/>
              </p:ext>
            </p:extLst>
          </p:nvPr>
        </p:nvGraphicFramePr>
        <p:xfrm>
          <a:off x="-862381" y="2512457"/>
          <a:ext cx="13054381" cy="351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09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38</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Sante</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sp>
        <p:nvSpPr>
          <p:cNvPr id="7" name="TextBox 12">
            <a:extLst>
              <a:ext uri="{FF2B5EF4-FFF2-40B4-BE49-F238E27FC236}">
                <a16:creationId xmlns:a16="http://schemas.microsoft.com/office/drawing/2014/main" id="{87BF5091-D065-4EA1-92E1-F65DC383AEC5}"/>
              </a:ext>
            </a:extLst>
          </p:cNvPr>
          <p:cNvSpPr txBox="1"/>
          <p:nvPr/>
        </p:nvSpPr>
        <p:spPr>
          <a:xfrm>
            <a:off x="839582" y="4262828"/>
            <a:ext cx="2030231" cy="246221"/>
          </a:xfrm>
          <a:prstGeom prst="rect">
            <a:avLst/>
          </a:prstGeom>
          <a:noFill/>
        </p:spPr>
        <p:txBody>
          <a:bodyPr wrap="square" rtlCol="0">
            <a:spAutoFit/>
          </a:bodyPr>
          <a:lstStyle/>
          <a:p>
            <a:pPr algn="ctr"/>
            <a:r>
              <a:rPr lang="fr-BE" sz="1000" b="1" dirty="0">
                <a:solidFill>
                  <a:srgbClr val="009F80"/>
                </a:solidFill>
              </a:rPr>
              <a:t>Pas de problèmes de santé</a:t>
            </a:r>
            <a:endParaRPr lang="fr-BE" sz="1000" dirty="0">
              <a:solidFill>
                <a:srgbClr val="009F80"/>
              </a:solidFill>
            </a:endParaRPr>
          </a:p>
        </p:txBody>
      </p:sp>
      <p:sp>
        <p:nvSpPr>
          <p:cNvPr id="8" name="TextBox 13">
            <a:extLst>
              <a:ext uri="{FF2B5EF4-FFF2-40B4-BE49-F238E27FC236}">
                <a16:creationId xmlns:a16="http://schemas.microsoft.com/office/drawing/2014/main" id="{91F7E71D-EF3D-4CC6-9C9A-061E72CD176B}"/>
              </a:ext>
            </a:extLst>
          </p:cNvPr>
          <p:cNvSpPr txBox="1"/>
          <p:nvPr/>
        </p:nvSpPr>
        <p:spPr>
          <a:xfrm>
            <a:off x="1287434" y="3977512"/>
            <a:ext cx="1080545" cy="307777"/>
          </a:xfrm>
          <a:prstGeom prst="rect">
            <a:avLst/>
          </a:prstGeom>
          <a:noFill/>
        </p:spPr>
        <p:txBody>
          <a:bodyPr wrap="square" rtlCol="0">
            <a:spAutoFit/>
          </a:bodyPr>
          <a:lstStyle/>
          <a:p>
            <a:pPr algn="ctr"/>
            <a:r>
              <a:rPr lang="fr-FR" sz="1400" b="1" dirty="0"/>
              <a:t>20,1</a:t>
            </a:r>
            <a:r>
              <a:rPr lang="en-GB" sz="1400" b="1" dirty="0"/>
              <a:t>%</a:t>
            </a:r>
            <a:endParaRPr lang="x-none" sz="1400" b="1" dirty="0"/>
          </a:p>
        </p:txBody>
      </p:sp>
      <p:pic>
        <p:nvPicPr>
          <p:cNvPr id="9" name="Picture 5" descr="Icon&#10;&#10;Description automatically generated">
            <a:extLst>
              <a:ext uri="{FF2B5EF4-FFF2-40B4-BE49-F238E27FC236}">
                <a16:creationId xmlns:a16="http://schemas.microsoft.com/office/drawing/2014/main" id="{1CD8558E-5377-419A-9901-70E5F0ABB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518" y="3022241"/>
            <a:ext cx="948677" cy="820841"/>
          </a:xfrm>
          <a:prstGeom prst="rect">
            <a:avLst/>
          </a:prstGeom>
        </p:spPr>
      </p:pic>
      <p:pic>
        <p:nvPicPr>
          <p:cNvPr id="10" name="Picture 15" descr="Icon&#10;&#10;Description automatically generated">
            <a:extLst>
              <a:ext uri="{FF2B5EF4-FFF2-40B4-BE49-F238E27FC236}">
                <a16:creationId xmlns:a16="http://schemas.microsoft.com/office/drawing/2014/main" id="{88D8D8F2-22EE-48CA-9353-B00A89EF9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080" y="2729913"/>
            <a:ext cx="751500" cy="575617"/>
          </a:xfrm>
          <a:prstGeom prst="rect">
            <a:avLst/>
          </a:prstGeom>
        </p:spPr>
      </p:pic>
      <p:sp>
        <p:nvSpPr>
          <p:cNvPr id="11" name="TextBox 18">
            <a:extLst>
              <a:ext uri="{FF2B5EF4-FFF2-40B4-BE49-F238E27FC236}">
                <a16:creationId xmlns:a16="http://schemas.microsoft.com/office/drawing/2014/main" id="{BFF4FE14-0A64-4568-B4B1-BC46374D5148}"/>
              </a:ext>
            </a:extLst>
          </p:cNvPr>
          <p:cNvSpPr txBox="1"/>
          <p:nvPr/>
        </p:nvSpPr>
        <p:spPr>
          <a:xfrm>
            <a:off x="1212380" y="4509049"/>
            <a:ext cx="1133060" cy="246221"/>
          </a:xfrm>
          <a:prstGeom prst="rect">
            <a:avLst/>
          </a:prstGeom>
          <a:noFill/>
        </p:spPr>
        <p:txBody>
          <a:bodyPr wrap="square" rtlCol="0">
            <a:spAutoFit/>
          </a:bodyPr>
          <a:lstStyle/>
          <a:p>
            <a:pPr algn="ctr"/>
            <a:r>
              <a:rPr lang="en-GB" sz="1000" b="1" dirty="0"/>
              <a:t># </a:t>
            </a:r>
            <a:r>
              <a:rPr lang="fr-FR" sz="1000" b="1" dirty="0"/>
              <a:t>27</a:t>
            </a:r>
            <a:endParaRPr lang="x-none" sz="1000" dirty="0"/>
          </a:p>
        </p:txBody>
      </p:sp>
      <p:cxnSp>
        <p:nvCxnSpPr>
          <p:cNvPr id="12" name="Straight Connector 19">
            <a:extLst>
              <a:ext uri="{FF2B5EF4-FFF2-40B4-BE49-F238E27FC236}">
                <a16:creationId xmlns:a16="http://schemas.microsoft.com/office/drawing/2014/main" id="{DD2D2897-58FC-422A-8393-C0C4B87EA707}"/>
              </a:ext>
            </a:extLst>
          </p:cNvPr>
          <p:cNvCxnSpPr>
            <a:cxnSpLocks/>
          </p:cNvCxnSpPr>
          <p:nvPr/>
        </p:nvCxnSpPr>
        <p:spPr>
          <a:xfrm>
            <a:off x="3962899" y="2767187"/>
            <a:ext cx="0" cy="2338078"/>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22">
            <a:extLst>
              <a:ext uri="{FF2B5EF4-FFF2-40B4-BE49-F238E27FC236}">
                <a16:creationId xmlns:a16="http://schemas.microsoft.com/office/drawing/2014/main" id="{D65161F9-5D16-426D-8DC2-74AC37710AFF}"/>
              </a:ext>
            </a:extLst>
          </p:cNvPr>
          <p:cNvSpPr txBox="1"/>
          <p:nvPr/>
        </p:nvSpPr>
        <p:spPr>
          <a:xfrm>
            <a:off x="4965231" y="3272502"/>
            <a:ext cx="2030231" cy="246221"/>
          </a:xfrm>
          <a:prstGeom prst="rect">
            <a:avLst/>
          </a:prstGeom>
          <a:noFill/>
        </p:spPr>
        <p:txBody>
          <a:bodyPr wrap="square" rtlCol="0">
            <a:spAutoFit/>
          </a:bodyPr>
          <a:lstStyle/>
          <a:p>
            <a:pPr algn="ctr"/>
            <a:r>
              <a:rPr lang="fr-BE" sz="1000" b="1">
                <a:solidFill>
                  <a:srgbClr val="009F80"/>
                </a:solidFill>
              </a:rPr>
              <a:t>Assuétude</a:t>
            </a:r>
            <a:endParaRPr lang="fr-BE" sz="1000">
              <a:solidFill>
                <a:srgbClr val="009F80"/>
              </a:solidFill>
            </a:endParaRPr>
          </a:p>
        </p:txBody>
      </p:sp>
      <p:sp>
        <p:nvSpPr>
          <p:cNvPr id="14" name="TextBox 23">
            <a:extLst>
              <a:ext uri="{FF2B5EF4-FFF2-40B4-BE49-F238E27FC236}">
                <a16:creationId xmlns:a16="http://schemas.microsoft.com/office/drawing/2014/main" id="{D35CD0C5-1002-4DDC-B624-5CC08363C4FB}"/>
              </a:ext>
            </a:extLst>
          </p:cNvPr>
          <p:cNvSpPr txBox="1"/>
          <p:nvPr/>
        </p:nvSpPr>
        <p:spPr>
          <a:xfrm>
            <a:off x="5776353" y="2816924"/>
            <a:ext cx="1080545" cy="307777"/>
          </a:xfrm>
          <a:prstGeom prst="rect">
            <a:avLst/>
          </a:prstGeom>
          <a:noFill/>
        </p:spPr>
        <p:txBody>
          <a:bodyPr wrap="square" rtlCol="0">
            <a:spAutoFit/>
          </a:bodyPr>
          <a:lstStyle/>
          <a:p>
            <a:pPr algn="ctr"/>
            <a:r>
              <a:rPr lang="en-GB" sz="1400" b="1" dirty="0"/>
              <a:t>35,8%</a:t>
            </a:r>
            <a:endParaRPr lang="x-none" sz="1400" b="1" dirty="0"/>
          </a:p>
        </p:txBody>
      </p:sp>
      <p:sp>
        <p:nvSpPr>
          <p:cNvPr id="15" name="TextBox 24">
            <a:extLst>
              <a:ext uri="{FF2B5EF4-FFF2-40B4-BE49-F238E27FC236}">
                <a16:creationId xmlns:a16="http://schemas.microsoft.com/office/drawing/2014/main" id="{AC8F0BAF-4603-4F03-A270-FDDB1057863C}"/>
              </a:ext>
            </a:extLst>
          </p:cNvPr>
          <p:cNvSpPr txBox="1"/>
          <p:nvPr/>
        </p:nvSpPr>
        <p:spPr>
          <a:xfrm>
            <a:off x="5413816" y="3549203"/>
            <a:ext cx="1133060" cy="246221"/>
          </a:xfrm>
          <a:prstGeom prst="rect">
            <a:avLst/>
          </a:prstGeom>
          <a:noFill/>
        </p:spPr>
        <p:txBody>
          <a:bodyPr wrap="square" rtlCol="0">
            <a:spAutoFit/>
          </a:bodyPr>
          <a:lstStyle/>
          <a:p>
            <a:pPr algn="ctr"/>
            <a:r>
              <a:rPr lang="en-GB" sz="1000" b="1" dirty="0"/>
              <a:t># </a:t>
            </a:r>
            <a:r>
              <a:rPr lang="fr-FR" sz="1000" b="1" dirty="0"/>
              <a:t>48</a:t>
            </a:r>
            <a:endParaRPr lang="x-none" sz="1000" dirty="0"/>
          </a:p>
        </p:txBody>
      </p:sp>
      <p:sp>
        <p:nvSpPr>
          <p:cNvPr id="16" name="TextBox 25">
            <a:extLst>
              <a:ext uri="{FF2B5EF4-FFF2-40B4-BE49-F238E27FC236}">
                <a16:creationId xmlns:a16="http://schemas.microsoft.com/office/drawing/2014/main" id="{C88433D2-41A0-4329-9062-E6143B2F731B}"/>
              </a:ext>
            </a:extLst>
          </p:cNvPr>
          <p:cNvSpPr txBox="1"/>
          <p:nvPr/>
        </p:nvSpPr>
        <p:spPr>
          <a:xfrm>
            <a:off x="4965231" y="4669228"/>
            <a:ext cx="2030231" cy="246221"/>
          </a:xfrm>
          <a:prstGeom prst="rect">
            <a:avLst/>
          </a:prstGeom>
          <a:noFill/>
        </p:spPr>
        <p:txBody>
          <a:bodyPr wrap="square" rtlCol="0">
            <a:spAutoFit/>
          </a:bodyPr>
          <a:lstStyle/>
          <a:p>
            <a:pPr algn="ctr"/>
            <a:r>
              <a:rPr lang="fr-BE" sz="1000" b="1" dirty="0">
                <a:solidFill>
                  <a:srgbClr val="009F80"/>
                </a:solidFill>
              </a:rPr>
              <a:t>Handicap physique </a:t>
            </a:r>
            <a:endParaRPr lang="fr-BE" sz="1000" dirty="0">
              <a:solidFill>
                <a:srgbClr val="009F80"/>
              </a:solidFill>
            </a:endParaRPr>
          </a:p>
        </p:txBody>
      </p:sp>
      <p:sp>
        <p:nvSpPr>
          <p:cNvPr id="17" name="TextBox 26">
            <a:extLst>
              <a:ext uri="{FF2B5EF4-FFF2-40B4-BE49-F238E27FC236}">
                <a16:creationId xmlns:a16="http://schemas.microsoft.com/office/drawing/2014/main" id="{8E6FDF1E-4FDD-45BD-AEB5-4FB20EA0977C}"/>
              </a:ext>
            </a:extLst>
          </p:cNvPr>
          <p:cNvSpPr txBox="1"/>
          <p:nvPr/>
        </p:nvSpPr>
        <p:spPr>
          <a:xfrm>
            <a:off x="5658053" y="4148072"/>
            <a:ext cx="1080545" cy="307777"/>
          </a:xfrm>
          <a:prstGeom prst="rect">
            <a:avLst/>
          </a:prstGeom>
          <a:noFill/>
        </p:spPr>
        <p:txBody>
          <a:bodyPr wrap="square" rtlCol="0">
            <a:spAutoFit/>
          </a:bodyPr>
          <a:lstStyle/>
          <a:p>
            <a:pPr algn="ctr"/>
            <a:r>
              <a:rPr lang="fr-FR" sz="1400" b="1" dirty="0"/>
              <a:t>4,5</a:t>
            </a:r>
            <a:r>
              <a:rPr lang="en-GB" sz="1400" b="1" dirty="0"/>
              <a:t>%</a:t>
            </a:r>
            <a:endParaRPr lang="x-none" sz="1400" b="1" dirty="0"/>
          </a:p>
        </p:txBody>
      </p:sp>
      <p:sp>
        <p:nvSpPr>
          <p:cNvPr id="18" name="TextBox 27">
            <a:extLst>
              <a:ext uri="{FF2B5EF4-FFF2-40B4-BE49-F238E27FC236}">
                <a16:creationId xmlns:a16="http://schemas.microsoft.com/office/drawing/2014/main" id="{18BEAB34-BBE9-4512-A277-4AD186B5E029}"/>
              </a:ext>
            </a:extLst>
          </p:cNvPr>
          <p:cNvSpPr txBox="1"/>
          <p:nvPr/>
        </p:nvSpPr>
        <p:spPr>
          <a:xfrm>
            <a:off x="5413816" y="4915449"/>
            <a:ext cx="1133060" cy="246221"/>
          </a:xfrm>
          <a:prstGeom prst="rect">
            <a:avLst/>
          </a:prstGeom>
          <a:noFill/>
        </p:spPr>
        <p:txBody>
          <a:bodyPr wrap="square" rtlCol="0">
            <a:spAutoFit/>
          </a:bodyPr>
          <a:lstStyle/>
          <a:p>
            <a:pPr algn="ctr"/>
            <a:r>
              <a:rPr lang="en-GB" sz="1000" b="1" dirty="0"/>
              <a:t># 6</a:t>
            </a:r>
            <a:endParaRPr lang="x-none" sz="1000" dirty="0"/>
          </a:p>
        </p:txBody>
      </p:sp>
      <p:pic>
        <p:nvPicPr>
          <p:cNvPr id="19" name="Picture 29" descr="Icon&#10;&#10;Description automatically generated">
            <a:extLst>
              <a:ext uri="{FF2B5EF4-FFF2-40B4-BE49-F238E27FC236}">
                <a16:creationId xmlns:a16="http://schemas.microsoft.com/office/drawing/2014/main" id="{203C4AC5-ED7D-46BE-9799-E949C68A7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858" y="3953894"/>
            <a:ext cx="583593" cy="674480"/>
          </a:xfrm>
          <a:prstGeom prst="rect">
            <a:avLst/>
          </a:prstGeom>
        </p:spPr>
      </p:pic>
      <p:sp>
        <p:nvSpPr>
          <p:cNvPr id="20" name="TextBox 32">
            <a:extLst>
              <a:ext uri="{FF2B5EF4-FFF2-40B4-BE49-F238E27FC236}">
                <a16:creationId xmlns:a16="http://schemas.microsoft.com/office/drawing/2014/main" id="{12350964-0DED-496C-8B85-F47236B92C20}"/>
              </a:ext>
            </a:extLst>
          </p:cNvPr>
          <p:cNvSpPr txBox="1"/>
          <p:nvPr/>
        </p:nvSpPr>
        <p:spPr>
          <a:xfrm>
            <a:off x="6639691" y="4018242"/>
            <a:ext cx="2327080" cy="246221"/>
          </a:xfrm>
          <a:prstGeom prst="rect">
            <a:avLst/>
          </a:prstGeom>
          <a:noFill/>
        </p:spPr>
        <p:txBody>
          <a:bodyPr wrap="square" rtlCol="0">
            <a:spAutoFit/>
          </a:bodyPr>
          <a:lstStyle/>
          <a:p>
            <a:pPr algn="ctr"/>
            <a:r>
              <a:rPr lang="fr-BE" sz="1000" b="1" dirty="0">
                <a:solidFill>
                  <a:srgbClr val="009F80"/>
                </a:solidFill>
              </a:rPr>
              <a:t>Problèmes de santé mentale </a:t>
            </a:r>
            <a:endParaRPr lang="fr-BE" sz="1000" dirty="0">
              <a:solidFill>
                <a:srgbClr val="009F80"/>
              </a:solidFill>
            </a:endParaRPr>
          </a:p>
        </p:txBody>
      </p:sp>
      <p:sp>
        <p:nvSpPr>
          <p:cNvPr id="21" name="TextBox 33">
            <a:extLst>
              <a:ext uri="{FF2B5EF4-FFF2-40B4-BE49-F238E27FC236}">
                <a16:creationId xmlns:a16="http://schemas.microsoft.com/office/drawing/2014/main" id="{FD94CB0E-1F47-4027-9672-0B396FFB1A9C}"/>
              </a:ext>
            </a:extLst>
          </p:cNvPr>
          <p:cNvSpPr txBox="1"/>
          <p:nvPr/>
        </p:nvSpPr>
        <p:spPr>
          <a:xfrm>
            <a:off x="7578418" y="3571601"/>
            <a:ext cx="1080545" cy="307777"/>
          </a:xfrm>
          <a:prstGeom prst="rect">
            <a:avLst/>
          </a:prstGeom>
          <a:noFill/>
        </p:spPr>
        <p:txBody>
          <a:bodyPr wrap="square" rtlCol="0">
            <a:spAutoFit/>
          </a:bodyPr>
          <a:lstStyle/>
          <a:p>
            <a:pPr algn="ctr"/>
            <a:r>
              <a:rPr lang="fr-FR" sz="1400" b="1" dirty="0"/>
              <a:t>24,6</a:t>
            </a:r>
            <a:r>
              <a:rPr lang="en-GB" sz="1400" b="1" dirty="0"/>
              <a:t>%</a:t>
            </a:r>
            <a:endParaRPr lang="x-none" sz="1400" b="1" dirty="0"/>
          </a:p>
        </p:txBody>
      </p:sp>
      <p:sp>
        <p:nvSpPr>
          <p:cNvPr id="22" name="TextBox 34">
            <a:extLst>
              <a:ext uri="{FF2B5EF4-FFF2-40B4-BE49-F238E27FC236}">
                <a16:creationId xmlns:a16="http://schemas.microsoft.com/office/drawing/2014/main" id="{C2F5F46A-D267-486F-8E80-929F2A24665C}"/>
              </a:ext>
            </a:extLst>
          </p:cNvPr>
          <p:cNvSpPr txBox="1"/>
          <p:nvPr/>
        </p:nvSpPr>
        <p:spPr>
          <a:xfrm>
            <a:off x="7206432" y="4264463"/>
            <a:ext cx="1133060" cy="246221"/>
          </a:xfrm>
          <a:prstGeom prst="rect">
            <a:avLst/>
          </a:prstGeom>
          <a:noFill/>
        </p:spPr>
        <p:txBody>
          <a:bodyPr wrap="square" rtlCol="0">
            <a:spAutoFit/>
          </a:bodyPr>
          <a:lstStyle/>
          <a:p>
            <a:pPr algn="ctr"/>
            <a:r>
              <a:rPr lang="en-GB" sz="1000" b="1" dirty="0"/>
              <a:t># </a:t>
            </a:r>
            <a:r>
              <a:rPr lang="fr-FR" sz="1000" b="1" dirty="0"/>
              <a:t>33</a:t>
            </a:r>
            <a:endParaRPr lang="x-none" sz="1000" dirty="0"/>
          </a:p>
        </p:txBody>
      </p:sp>
      <p:sp>
        <p:nvSpPr>
          <p:cNvPr id="23" name="TextBox 44">
            <a:extLst>
              <a:ext uri="{FF2B5EF4-FFF2-40B4-BE49-F238E27FC236}">
                <a16:creationId xmlns:a16="http://schemas.microsoft.com/office/drawing/2014/main" id="{4B4FA82A-2FDF-41B7-9FE5-96645439681B}"/>
              </a:ext>
            </a:extLst>
          </p:cNvPr>
          <p:cNvSpPr txBox="1"/>
          <p:nvPr/>
        </p:nvSpPr>
        <p:spPr>
          <a:xfrm>
            <a:off x="8175955" y="3243380"/>
            <a:ext cx="2496047" cy="246221"/>
          </a:xfrm>
          <a:prstGeom prst="rect">
            <a:avLst/>
          </a:prstGeom>
          <a:noFill/>
        </p:spPr>
        <p:txBody>
          <a:bodyPr wrap="square" rtlCol="0">
            <a:spAutoFit/>
          </a:bodyPr>
          <a:lstStyle/>
          <a:p>
            <a:pPr algn="ctr"/>
            <a:r>
              <a:rPr lang="fr-BE" sz="1000" b="1">
                <a:solidFill>
                  <a:srgbClr val="009F80"/>
                </a:solidFill>
              </a:rPr>
              <a:t>Problèmes de santé chroniques </a:t>
            </a:r>
            <a:endParaRPr lang="fr-BE" sz="1000">
              <a:solidFill>
                <a:srgbClr val="009F80"/>
              </a:solidFill>
            </a:endParaRPr>
          </a:p>
        </p:txBody>
      </p:sp>
      <p:sp>
        <p:nvSpPr>
          <p:cNvPr id="24" name="TextBox 45">
            <a:extLst>
              <a:ext uri="{FF2B5EF4-FFF2-40B4-BE49-F238E27FC236}">
                <a16:creationId xmlns:a16="http://schemas.microsoft.com/office/drawing/2014/main" id="{355AAD8E-75B0-456D-86EA-2378AABC4E22}"/>
              </a:ext>
            </a:extLst>
          </p:cNvPr>
          <p:cNvSpPr txBox="1"/>
          <p:nvPr/>
        </p:nvSpPr>
        <p:spPr>
          <a:xfrm>
            <a:off x="9306072" y="2735779"/>
            <a:ext cx="1080545" cy="307777"/>
          </a:xfrm>
          <a:prstGeom prst="rect">
            <a:avLst/>
          </a:prstGeom>
          <a:noFill/>
        </p:spPr>
        <p:txBody>
          <a:bodyPr wrap="square" rtlCol="0">
            <a:spAutoFit/>
          </a:bodyPr>
          <a:lstStyle/>
          <a:p>
            <a:pPr algn="ctr"/>
            <a:r>
              <a:rPr lang="en-GB" sz="1400" b="1" dirty="0"/>
              <a:t>14,2%</a:t>
            </a:r>
            <a:endParaRPr lang="x-none" sz="1400" b="1" dirty="0"/>
          </a:p>
        </p:txBody>
      </p:sp>
      <p:sp>
        <p:nvSpPr>
          <p:cNvPr id="25" name="TextBox 46">
            <a:extLst>
              <a:ext uri="{FF2B5EF4-FFF2-40B4-BE49-F238E27FC236}">
                <a16:creationId xmlns:a16="http://schemas.microsoft.com/office/drawing/2014/main" id="{48A88073-BA74-491F-89FB-D11C4F4DE8F6}"/>
              </a:ext>
            </a:extLst>
          </p:cNvPr>
          <p:cNvSpPr txBox="1"/>
          <p:nvPr/>
        </p:nvSpPr>
        <p:spPr>
          <a:xfrm>
            <a:off x="8857448" y="3428641"/>
            <a:ext cx="1133060" cy="246221"/>
          </a:xfrm>
          <a:prstGeom prst="rect">
            <a:avLst/>
          </a:prstGeom>
          <a:noFill/>
        </p:spPr>
        <p:txBody>
          <a:bodyPr wrap="square" rtlCol="0">
            <a:spAutoFit/>
          </a:bodyPr>
          <a:lstStyle/>
          <a:p>
            <a:pPr algn="ctr"/>
            <a:r>
              <a:rPr lang="en-GB" sz="1000" b="1" dirty="0"/>
              <a:t># </a:t>
            </a:r>
            <a:r>
              <a:rPr lang="fr-FR" sz="1000" b="1" dirty="0"/>
              <a:t>19</a:t>
            </a:r>
            <a:endParaRPr lang="x-none" sz="1000" dirty="0"/>
          </a:p>
        </p:txBody>
      </p:sp>
      <p:sp>
        <p:nvSpPr>
          <p:cNvPr id="26" name="TextBox 47">
            <a:extLst>
              <a:ext uri="{FF2B5EF4-FFF2-40B4-BE49-F238E27FC236}">
                <a16:creationId xmlns:a16="http://schemas.microsoft.com/office/drawing/2014/main" id="{59F28EC7-E205-402D-A8A5-409D041C8DD9}"/>
              </a:ext>
            </a:extLst>
          </p:cNvPr>
          <p:cNvSpPr txBox="1"/>
          <p:nvPr/>
        </p:nvSpPr>
        <p:spPr>
          <a:xfrm>
            <a:off x="8408863" y="4669228"/>
            <a:ext cx="2030231" cy="246221"/>
          </a:xfrm>
          <a:prstGeom prst="rect">
            <a:avLst/>
          </a:prstGeom>
          <a:noFill/>
        </p:spPr>
        <p:txBody>
          <a:bodyPr wrap="square" rtlCol="0">
            <a:spAutoFit/>
          </a:bodyPr>
          <a:lstStyle/>
          <a:p>
            <a:pPr algn="ctr"/>
            <a:r>
              <a:rPr lang="fr-BE" sz="1000" b="1">
                <a:solidFill>
                  <a:srgbClr val="009F80"/>
                </a:solidFill>
              </a:rPr>
              <a:t>Handicap mental </a:t>
            </a:r>
            <a:endParaRPr lang="fr-BE" sz="1000">
              <a:solidFill>
                <a:srgbClr val="009F80"/>
              </a:solidFill>
            </a:endParaRPr>
          </a:p>
        </p:txBody>
      </p:sp>
      <p:sp>
        <p:nvSpPr>
          <p:cNvPr id="27" name="TextBox 48">
            <a:extLst>
              <a:ext uri="{FF2B5EF4-FFF2-40B4-BE49-F238E27FC236}">
                <a16:creationId xmlns:a16="http://schemas.microsoft.com/office/drawing/2014/main" id="{929B6252-FE10-4BE8-82D0-0A9A19F81851}"/>
              </a:ext>
            </a:extLst>
          </p:cNvPr>
          <p:cNvSpPr txBox="1"/>
          <p:nvPr/>
        </p:nvSpPr>
        <p:spPr>
          <a:xfrm>
            <a:off x="9525443" y="4148072"/>
            <a:ext cx="1080545" cy="307777"/>
          </a:xfrm>
          <a:prstGeom prst="rect">
            <a:avLst/>
          </a:prstGeom>
          <a:noFill/>
        </p:spPr>
        <p:txBody>
          <a:bodyPr wrap="square" rtlCol="0">
            <a:spAutoFit/>
          </a:bodyPr>
          <a:lstStyle/>
          <a:p>
            <a:pPr algn="ctr"/>
            <a:r>
              <a:rPr lang="fr-FR" sz="1400" b="1" dirty="0"/>
              <a:t>3,0</a:t>
            </a:r>
            <a:r>
              <a:rPr lang="en-GB" sz="1400" b="1" dirty="0"/>
              <a:t>%</a:t>
            </a:r>
            <a:endParaRPr lang="x-none" sz="1400" b="1" dirty="0"/>
          </a:p>
        </p:txBody>
      </p:sp>
      <p:sp>
        <p:nvSpPr>
          <p:cNvPr id="28" name="TextBox 49">
            <a:extLst>
              <a:ext uri="{FF2B5EF4-FFF2-40B4-BE49-F238E27FC236}">
                <a16:creationId xmlns:a16="http://schemas.microsoft.com/office/drawing/2014/main" id="{540B898B-643B-461A-AA60-569005FF90B5}"/>
              </a:ext>
            </a:extLst>
          </p:cNvPr>
          <p:cNvSpPr txBox="1"/>
          <p:nvPr/>
        </p:nvSpPr>
        <p:spPr>
          <a:xfrm>
            <a:off x="8857448" y="4915449"/>
            <a:ext cx="1133060" cy="246221"/>
          </a:xfrm>
          <a:prstGeom prst="rect">
            <a:avLst/>
          </a:prstGeom>
          <a:noFill/>
        </p:spPr>
        <p:txBody>
          <a:bodyPr wrap="square" rtlCol="0">
            <a:spAutoFit/>
          </a:bodyPr>
          <a:lstStyle/>
          <a:p>
            <a:pPr algn="ctr"/>
            <a:r>
              <a:rPr lang="en-GB" sz="1000" b="1" dirty="0"/>
              <a:t># </a:t>
            </a:r>
            <a:r>
              <a:rPr lang="fr-FR" sz="1000" b="1" dirty="0"/>
              <a:t>4</a:t>
            </a:r>
            <a:endParaRPr lang="x-none" sz="1000" dirty="0"/>
          </a:p>
        </p:txBody>
      </p:sp>
      <p:pic>
        <p:nvPicPr>
          <p:cNvPr id="29" name="Picture 51">
            <a:extLst>
              <a:ext uri="{FF2B5EF4-FFF2-40B4-BE49-F238E27FC236}">
                <a16:creationId xmlns:a16="http://schemas.microsoft.com/office/drawing/2014/main" id="{8E386222-2F15-4733-AEB4-B744E2F6E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318" y="3401777"/>
            <a:ext cx="572559" cy="606998"/>
          </a:xfrm>
          <a:prstGeom prst="rect">
            <a:avLst/>
          </a:prstGeom>
        </p:spPr>
      </p:pic>
      <p:cxnSp>
        <p:nvCxnSpPr>
          <p:cNvPr id="30" name="Straight Connector 52">
            <a:extLst>
              <a:ext uri="{FF2B5EF4-FFF2-40B4-BE49-F238E27FC236}">
                <a16:creationId xmlns:a16="http://schemas.microsoft.com/office/drawing/2014/main" id="{606AE9BC-2C0C-4145-8D37-B25E10A61D61}"/>
              </a:ext>
            </a:extLst>
          </p:cNvPr>
          <p:cNvCxnSpPr>
            <a:cxnSpLocks/>
          </p:cNvCxnSpPr>
          <p:nvPr/>
        </p:nvCxnSpPr>
        <p:spPr>
          <a:xfrm>
            <a:off x="7772962" y="2767188"/>
            <a:ext cx="0" cy="739304"/>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54">
            <a:extLst>
              <a:ext uri="{FF2B5EF4-FFF2-40B4-BE49-F238E27FC236}">
                <a16:creationId xmlns:a16="http://schemas.microsoft.com/office/drawing/2014/main" id="{0C605502-4340-42B4-99B6-118ED563D228}"/>
              </a:ext>
            </a:extLst>
          </p:cNvPr>
          <p:cNvCxnSpPr>
            <a:cxnSpLocks/>
          </p:cNvCxnSpPr>
          <p:nvPr/>
        </p:nvCxnSpPr>
        <p:spPr>
          <a:xfrm>
            <a:off x="7772962" y="4510684"/>
            <a:ext cx="0" cy="594581"/>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56">
            <a:extLst>
              <a:ext uri="{FF2B5EF4-FFF2-40B4-BE49-F238E27FC236}">
                <a16:creationId xmlns:a16="http://schemas.microsoft.com/office/drawing/2014/main" id="{D7CCCFC6-4B14-4C40-8C13-BF442FB5B1B2}"/>
              </a:ext>
            </a:extLst>
          </p:cNvPr>
          <p:cNvCxnSpPr>
            <a:cxnSpLocks/>
          </p:cNvCxnSpPr>
          <p:nvPr/>
        </p:nvCxnSpPr>
        <p:spPr>
          <a:xfrm flipH="1">
            <a:off x="4810453" y="3813749"/>
            <a:ext cx="2046445"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Picture 59" descr="Icon&#10;&#10;Description automatically generated">
            <a:extLst>
              <a:ext uri="{FF2B5EF4-FFF2-40B4-BE49-F238E27FC236}">
                <a16:creationId xmlns:a16="http://schemas.microsoft.com/office/drawing/2014/main" id="{53063881-C829-4265-BBC7-2776E276E9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8603" y="2767186"/>
            <a:ext cx="777713" cy="339565"/>
          </a:xfrm>
          <a:prstGeom prst="rect">
            <a:avLst/>
          </a:prstGeom>
        </p:spPr>
      </p:pic>
      <p:pic>
        <p:nvPicPr>
          <p:cNvPr id="34" name="Picture 61" descr="Qr code&#10;&#10;Description automatically generated">
            <a:extLst>
              <a:ext uri="{FF2B5EF4-FFF2-40B4-BE49-F238E27FC236}">
                <a16:creationId xmlns:a16="http://schemas.microsoft.com/office/drawing/2014/main" id="{268CB80B-237B-4508-A508-B0505B756A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444" y="3961544"/>
            <a:ext cx="555647" cy="647490"/>
          </a:xfrm>
          <a:prstGeom prst="rect">
            <a:avLst/>
          </a:prstGeom>
        </p:spPr>
      </p:pic>
      <p:cxnSp>
        <p:nvCxnSpPr>
          <p:cNvPr id="35" name="Straight Connector 64">
            <a:extLst>
              <a:ext uri="{FF2B5EF4-FFF2-40B4-BE49-F238E27FC236}">
                <a16:creationId xmlns:a16="http://schemas.microsoft.com/office/drawing/2014/main" id="{E4DE40B5-F1E8-41DD-805C-5653A9B62DB3}"/>
              </a:ext>
            </a:extLst>
          </p:cNvPr>
          <p:cNvCxnSpPr>
            <a:cxnSpLocks/>
          </p:cNvCxnSpPr>
          <p:nvPr/>
        </p:nvCxnSpPr>
        <p:spPr>
          <a:xfrm flipH="1">
            <a:off x="8719013" y="3813749"/>
            <a:ext cx="1803517" cy="0"/>
          </a:xfrm>
          <a:prstGeom prst="line">
            <a:avLst/>
          </a:prstGeom>
          <a:ln w="19050" cap="flat" cmpd="sng" algn="ctr">
            <a:solidFill>
              <a:srgbClr val="009F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32">
            <a:extLst>
              <a:ext uri="{FF2B5EF4-FFF2-40B4-BE49-F238E27FC236}">
                <a16:creationId xmlns:a16="http://schemas.microsoft.com/office/drawing/2014/main" id="{552829A7-1734-4D28-BD48-6414F7A716AC}"/>
              </a:ext>
            </a:extLst>
          </p:cNvPr>
          <p:cNvSpPr txBox="1"/>
          <p:nvPr/>
        </p:nvSpPr>
        <p:spPr>
          <a:xfrm>
            <a:off x="6639691" y="5956137"/>
            <a:ext cx="2327080" cy="246221"/>
          </a:xfrm>
          <a:prstGeom prst="rect">
            <a:avLst/>
          </a:prstGeom>
          <a:noFill/>
        </p:spPr>
        <p:txBody>
          <a:bodyPr wrap="square" rtlCol="0">
            <a:spAutoFit/>
          </a:bodyPr>
          <a:lstStyle/>
          <a:p>
            <a:pPr algn="ctr"/>
            <a:r>
              <a:rPr lang="fr-BE" sz="1000" b="1" dirty="0">
                <a:solidFill>
                  <a:srgbClr val="009F80"/>
                </a:solidFill>
              </a:rPr>
              <a:t>Inconnu</a:t>
            </a:r>
            <a:endParaRPr lang="fr-BE" sz="1000" dirty="0">
              <a:solidFill>
                <a:srgbClr val="009F80"/>
              </a:solidFill>
            </a:endParaRPr>
          </a:p>
        </p:txBody>
      </p:sp>
      <p:sp>
        <p:nvSpPr>
          <p:cNvPr id="45" name="Rectangle 44">
            <a:extLst>
              <a:ext uri="{FF2B5EF4-FFF2-40B4-BE49-F238E27FC236}">
                <a16:creationId xmlns:a16="http://schemas.microsoft.com/office/drawing/2014/main" id="{9D81F3C3-0818-449E-8FA8-E38A6B304AEF}"/>
              </a:ext>
            </a:extLst>
          </p:cNvPr>
          <p:cNvSpPr/>
          <p:nvPr/>
        </p:nvSpPr>
        <p:spPr>
          <a:xfrm>
            <a:off x="7454417" y="5586805"/>
            <a:ext cx="697628" cy="369332"/>
          </a:xfrm>
          <a:prstGeom prst="rect">
            <a:avLst/>
          </a:prstGeom>
        </p:spPr>
        <p:txBody>
          <a:bodyPr wrap="none">
            <a:spAutoFit/>
          </a:bodyPr>
          <a:lstStyle/>
          <a:p>
            <a:pPr algn="ctr"/>
            <a:r>
              <a:rPr lang="fr-FR" sz="1400" b="1" dirty="0"/>
              <a:t>19,4</a:t>
            </a:r>
            <a:r>
              <a:rPr lang="en-GB" b="1" dirty="0"/>
              <a:t>%</a:t>
            </a:r>
            <a:endParaRPr lang="x-none" b="1" dirty="0"/>
          </a:p>
        </p:txBody>
      </p:sp>
      <p:sp>
        <p:nvSpPr>
          <p:cNvPr id="46" name="TextBox 34">
            <a:extLst>
              <a:ext uri="{FF2B5EF4-FFF2-40B4-BE49-F238E27FC236}">
                <a16:creationId xmlns:a16="http://schemas.microsoft.com/office/drawing/2014/main" id="{515E444E-B683-4DC9-A1D9-25A94C94F575}"/>
              </a:ext>
            </a:extLst>
          </p:cNvPr>
          <p:cNvSpPr txBox="1"/>
          <p:nvPr/>
        </p:nvSpPr>
        <p:spPr>
          <a:xfrm>
            <a:off x="7207975" y="6150740"/>
            <a:ext cx="1133060" cy="246221"/>
          </a:xfrm>
          <a:prstGeom prst="rect">
            <a:avLst/>
          </a:prstGeom>
          <a:noFill/>
        </p:spPr>
        <p:txBody>
          <a:bodyPr wrap="square" rtlCol="0">
            <a:spAutoFit/>
          </a:bodyPr>
          <a:lstStyle/>
          <a:p>
            <a:pPr algn="ctr"/>
            <a:r>
              <a:rPr lang="en-GB" sz="1000" b="1" dirty="0"/>
              <a:t># </a:t>
            </a:r>
            <a:r>
              <a:rPr lang="fr-FR" sz="1000" b="1" dirty="0"/>
              <a:t>26</a:t>
            </a:r>
            <a:endParaRPr lang="x-none" sz="1000" dirty="0"/>
          </a:p>
        </p:txBody>
      </p:sp>
    </p:spTree>
    <p:extLst>
      <p:ext uri="{BB962C8B-B14F-4D97-AF65-F5344CB8AC3E}">
        <p14:creationId xmlns:p14="http://schemas.microsoft.com/office/powerpoint/2010/main" val="2649064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D87B945-31A6-4351-BE17-06FBCC2617E9}"/>
              </a:ext>
            </a:extLst>
          </p:cNvPr>
          <p:cNvSpPr>
            <a:spLocks noGrp="1"/>
          </p:cNvSpPr>
          <p:nvPr>
            <p:ph type="sldNum" sz="quarter" idx="12"/>
          </p:nvPr>
        </p:nvSpPr>
        <p:spPr/>
        <p:txBody>
          <a:bodyPr/>
          <a:lstStyle/>
          <a:p>
            <a:fld id="{744F8412-26D8-400C-A424-2250A0A5DFB0}" type="slidenum">
              <a:rPr lang="en-GB" smtClean="0"/>
              <a:t>39</a:t>
            </a:fld>
            <a:endParaRPr lang="en-GB"/>
          </a:p>
        </p:txBody>
      </p:sp>
      <p:sp>
        <p:nvSpPr>
          <p:cNvPr id="3" name="Titre 2">
            <a:extLst>
              <a:ext uri="{FF2B5EF4-FFF2-40B4-BE49-F238E27FC236}">
                <a16:creationId xmlns:a16="http://schemas.microsoft.com/office/drawing/2014/main" id="{EC500BD1-16A1-427E-A792-69FB7193E78C}"/>
              </a:ext>
            </a:extLst>
          </p:cNvPr>
          <p:cNvSpPr>
            <a:spLocks noGrp="1"/>
          </p:cNvSpPr>
          <p:nvPr>
            <p:ph type="title"/>
          </p:nvPr>
        </p:nvSpPr>
        <p:spPr/>
        <p:txBody>
          <a:bodyPr/>
          <a:lstStyle/>
          <a:p>
            <a:r>
              <a:rPr lang="fr-FR" dirty="0"/>
              <a:t>Revenu des personnes parcours longue durée</a:t>
            </a:r>
            <a:endParaRPr lang="fr-BE" dirty="0"/>
          </a:p>
        </p:txBody>
      </p:sp>
      <p:sp>
        <p:nvSpPr>
          <p:cNvPr id="4" name="ZoneTexte 3">
            <a:extLst>
              <a:ext uri="{FF2B5EF4-FFF2-40B4-BE49-F238E27FC236}">
                <a16:creationId xmlns:a16="http://schemas.microsoft.com/office/drawing/2014/main" id="{B728B605-DFFC-4A4A-B9B3-601E1B9D5533}"/>
              </a:ext>
            </a:extLst>
          </p:cNvPr>
          <p:cNvSpPr txBox="1"/>
          <p:nvPr/>
        </p:nvSpPr>
        <p:spPr>
          <a:xfrm>
            <a:off x="575894" y="2143125"/>
            <a:ext cx="11029616" cy="369332"/>
          </a:xfrm>
          <a:prstGeom prst="rect">
            <a:avLst/>
          </a:prstGeom>
          <a:noFill/>
        </p:spPr>
        <p:txBody>
          <a:bodyPr wrap="square" rtlCol="0">
            <a:spAutoFit/>
          </a:bodyPr>
          <a:lstStyle/>
          <a:p>
            <a:pPr marL="285750" indent="-285750">
              <a:buFont typeface="Arial" panose="020B0604020202020204" pitchFamily="34" charset="0"/>
              <a:buChar char="•"/>
            </a:pPr>
            <a:endParaRPr lang="fr-BE" dirty="0"/>
          </a:p>
        </p:txBody>
      </p:sp>
      <p:graphicFrame>
        <p:nvGraphicFramePr>
          <p:cNvPr id="7" name="Diagramme 6">
            <a:extLst>
              <a:ext uri="{FF2B5EF4-FFF2-40B4-BE49-F238E27FC236}">
                <a16:creationId xmlns:a16="http://schemas.microsoft.com/office/drawing/2014/main" id="{120F79DD-64D8-4DAF-9257-8734072B1CE8}"/>
              </a:ext>
            </a:extLst>
          </p:cNvPr>
          <p:cNvGraphicFramePr/>
          <p:nvPr>
            <p:extLst>
              <p:ext uri="{D42A27DB-BD31-4B8C-83A1-F6EECF244321}">
                <p14:modId xmlns:p14="http://schemas.microsoft.com/office/powerpoint/2010/main" val="1516532296"/>
              </p:ext>
            </p:extLst>
          </p:nvPr>
        </p:nvGraphicFramePr>
        <p:xfrm>
          <a:off x="-862381" y="2512457"/>
          <a:ext cx="12620291" cy="316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9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F2908-43D9-4993-8BB4-DCA502DE9D72}"/>
              </a:ext>
            </a:extLst>
          </p:cNvPr>
          <p:cNvSpPr>
            <a:spLocks noGrp="1"/>
          </p:cNvSpPr>
          <p:nvPr>
            <p:ph type="ctrTitle"/>
          </p:nvPr>
        </p:nvSpPr>
        <p:spPr/>
        <p:txBody>
          <a:bodyPr/>
          <a:lstStyle/>
          <a:p>
            <a:r>
              <a:rPr lang="fr-FR" dirty="0"/>
              <a:t>Présentation des résultats</a:t>
            </a:r>
            <a:endParaRPr lang="fr-BE" dirty="0"/>
          </a:p>
        </p:txBody>
      </p:sp>
      <p:sp>
        <p:nvSpPr>
          <p:cNvPr id="3" name="Sous-titre 2">
            <a:extLst>
              <a:ext uri="{FF2B5EF4-FFF2-40B4-BE49-F238E27FC236}">
                <a16:creationId xmlns:a16="http://schemas.microsoft.com/office/drawing/2014/main" id="{C59BA13B-9473-4145-85AD-ADD2BDEC6F63}"/>
              </a:ext>
            </a:extLst>
          </p:cNvPr>
          <p:cNvSpPr>
            <a:spLocks noGrp="1"/>
          </p:cNvSpPr>
          <p:nvPr>
            <p:ph type="subTitle" idx="1"/>
          </p:nvPr>
        </p:nvSpPr>
        <p:spPr/>
        <p:txBody>
          <a:bodyPr/>
          <a:lstStyle/>
          <a:p>
            <a:r>
              <a:rPr lang="fr-FR" dirty="0"/>
              <a:t>Brabant wallon</a:t>
            </a:r>
            <a:endParaRPr lang="fr-BE" dirty="0"/>
          </a:p>
        </p:txBody>
      </p:sp>
      <p:sp>
        <p:nvSpPr>
          <p:cNvPr id="4" name="Espace réservé du numéro de diapositive 3">
            <a:extLst>
              <a:ext uri="{FF2B5EF4-FFF2-40B4-BE49-F238E27FC236}">
                <a16:creationId xmlns:a16="http://schemas.microsoft.com/office/drawing/2014/main" id="{AF56FC24-83CB-40FA-B3EE-48F1D0CC65B2}"/>
              </a:ext>
            </a:extLst>
          </p:cNvPr>
          <p:cNvSpPr>
            <a:spLocks noGrp="1"/>
          </p:cNvSpPr>
          <p:nvPr>
            <p:ph type="sldNum" sz="quarter" idx="12"/>
          </p:nvPr>
        </p:nvSpPr>
        <p:spPr/>
        <p:txBody>
          <a:bodyPr/>
          <a:lstStyle/>
          <a:p>
            <a:fld id="{744F8412-26D8-400C-A424-2250A0A5DFB0}" type="slidenum">
              <a:rPr lang="en-GB" smtClean="0"/>
              <a:t>4</a:t>
            </a:fld>
            <a:endParaRPr lang="en-GB"/>
          </a:p>
        </p:txBody>
      </p:sp>
      <p:pic>
        <p:nvPicPr>
          <p:cNvPr id="5" name="Espace réservé du contenu 5">
            <a:extLst>
              <a:ext uri="{FF2B5EF4-FFF2-40B4-BE49-F238E27FC236}">
                <a16:creationId xmlns:a16="http://schemas.microsoft.com/office/drawing/2014/main" id="{8BAD13C2-25A4-4ABA-9846-49E2D0275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25" y="3340631"/>
            <a:ext cx="4767949" cy="2688594"/>
          </a:xfrm>
          <a:prstGeom prst="rect">
            <a:avLst/>
          </a:prstGeom>
        </p:spPr>
      </p:pic>
    </p:spTree>
    <p:extLst>
      <p:ext uri="{BB962C8B-B14F-4D97-AF65-F5344CB8AC3E}">
        <p14:creationId xmlns:p14="http://schemas.microsoft.com/office/powerpoint/2010/main" val="147860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3FAB3E1-3253-4C33-A158-A384B36309F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004" r="32196"/>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Rectangle 6">
            <a:extLst>
              <a:ext uri="{FF2B5EF4-FFF2-40B4-BE49-F238E27FC236}">
                <a16:creationId xmlns:a16="http://schemas.microsoft.com/office/drawing/2014/main" id="{3F1362DC-14C5-473D-8706-5D66042282DD}"/>
              </a:ext>
            </a:extLst>
          </p:cNvPr>
          <p:cNvSpPr/>
          <p:nvPr/>
        </p:nvSpPr>
        <p:spPr>
          <a:xfrm>
            <a:off x="798626" y="2858719"/>
            <a:ext cx="382150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Le nombre de personnes dénombrées est sensiblement </a:t>
            </a:r>
            <a:r>
              <a:rPr kumimoji="0" lang="fr-FR" sz="2000" b="1" i="0" u="none" strike="noStrike" kern="1200" cap="none" spc="0" normalizeH="0" baseline="0" noProof="0">
                <a:ln>
                  <a:noFill/>
                </a:ln>
                <a:solidFill>
                  <a:prstClr val="black"/>
                </a:solidFill>
                <a:effectLst/>
                <a:uLnTx/>
                <a:uFillTx/>
                <a:latin typeface="Arial" panose="020B0604020202020204"/>
                <a:ea typeface="+mn-ea"/>
                <a:cs typeface="+mn-cs"/>
              </a:rPr>
              <a:t>plus élevé</a:t>
            </a: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 que prévu, le dénombrement fait apparaître une </a:t>
            </a:r>
            <a:r>
              <a:rPr kumimoji="0" lang="fr-FR" sz="2000" b="1" i="0" u="none" strike="noStrike" kern="1200" cap="none" spc="0" normalizeH="0" baseline="0" noProof="0">
                <a:ln>
                  <a:noFill/>
                </a:ln>
                <a:solidFill>
                  <a:prstClr val="black"/>
                </a:solidFill>
                <a:effectLst/>
                <a:uLnTx/>
                <a:uFillTx/>
                <a:latin typeface="Arial" panose="020B0604020202020204"/>
                <a:ea typeface="+mn-ea"/>
                <a:cs typeface="+mn-cs"/>
              </a:rPr>
              <a:t>partie (beaucoup) plus grande de l'iceberg</a:t>
            </a:r>
            <a:r>
              <a:rPr kumimoji="0" lang="nl-BE" sz="2000" b="1"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1" name="Rectangle 10">
            <a:extLst>
              <a:ext uri="{FF2B5EF4-FFF2-40B4-BE49-F238E27FC236}">
                <a16:creationId xmlns:a16="http://schemas.microsoft.com/office/drawing/2014/main" id="{695C5E7A-6630-4EDC-89CD-8449B5D0950D}"/>
              </a:ext>
            </a:extLst>
          </p:cNvPr>
          <p:cNvSpPr/>
          <p:nvPr/>
        </p:nvSpPr>
        <p:spPr>
          <a:xfrm>
            <a:off x="0" y="0"/>
            <a:ext cx="12192000" cy="914400"/>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a:t>
            </a:r>
          </a:p>
        </p:txBody>
      </p:sp>
    </p:spTree>
    <p:extLst>
      <p:ext uri="{BB962C8B-B14F-4D97-AF65-F5344CB8AC3E}">
        <p14:creationId xmlns:p14="http://schemas.microsoft.com/office/powerpoint/2010/main" val="62010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C2843-27EC-48F4-8F2F-B58B579F735D}"/>
              </a:ext>
            </a:extLst>
          </p:cNvPr>
          <p:cNvSpPr/>
          <p:nvPr/>
        </p:nvSpPr>
        <p:spPr>
          <a:xfrm>
            <a:off x="0" y="-2609"/>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1602A6ED-7A59-49FE-9808-DF267561607E}"/>
              </a:ext>
            </a:extLst>
          </p:cNvPr>
          <p:cNvSpPr/>
          <p:nvPr/>
        </p:nvSpPr>
        <p:spPr>
          <a:xfrm>
            <a:off x="300790" y="1115919"/>
            <a:ext cx="4463715" cy="2592505"/>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r-BE" sz="1800" b="1" i="0" u="none" strike="noStrike" kern="1200" cap="none" spc="0" normalizeH="0" baseline="0" noProof="0">
                <a:ln>
                  <a:noFill/>
                </a:ln>
                <a:solidFill>
                  <a:prstClr val="black"/>
                </a:solidFill>
                <a:effectLst/>
                <a:uLnTx/>
                <a:uFillTx/>
                <a:latin typeface="Arial" panose="020B0604020202020204"/>
                <a:ea typeface="+mn-ea"/>
                <a:cs typeface="+mn-cs"/>
              </a:rPr>
              <a:t>« Le » sans-abri n’existe pas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BE" sz="1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fr-BE" sz="1800" b="0" i="0" u="none" strike="noStrike" kern="1200" cap="none" spc="0" normalizeH="0" baseline="0" noProof="0">
                <a:ln>
                  <a:noFill/>
                </a:ln>
                <a:solidFill>
                  <a:prstClr val="black"/>
                </a:solidFill>
                <a:effectLst/>
                <a:uLnTx/>
                <a:uFillTx/>
                <a:latin typeface="Arial" panose="020B0604020202020204"/>
                <a:ea typeface="+mn-ea"/>
                <a:cs typeface="+mn-cs"/>
              </a:rPr>
              <a:t>Les dénombrements brisent l’</a:t>
            </a:r>
            <a:r>
              <a:rPr kumimoji="0" lang="fr-BE" sz="1800" b="1" i="0" u="none" strike="noStrike" kern="1200" cap="none" spc="0" normalizeH="0" baseline="0" noProof="0">
                <a:ln>
                  <a:noFill/>
                </a:ln>
                <a:solidFill>
                  <a:prstClr val="black"/>
                </a:solidFill>
                <a:effectLst/>
                <a:uLnTx/>
                <a:uFillTx/>
                <a:latin typeface="Arial" panose="020B0604020202020204"/>
                <a:ea typeface="+mn-ea"/>
                <a:cs typeface="+mn-cs"/>
              </a:rPr>
              <a:t>image stéréotypée </a:t>
            </a:r>
            <a:r>
              <a:rPr kumimoji="0" lang="fr-BE" sz="1800" b="0" i="0" u="none" strike="noStrike" kern="1200" cap="none" spc="0" normalizeH="0" baseline="0" noProof="0">
                <a:ln>
                  <a:noFill/>
                </a:ln>
                <a:solidFill>
                  <a:prstClr val="black"/>
                </a:solidFill>
                <a:effectLst/>
                <a:uLnTx/>
                <a:uFillTx/>
                <a:latin typeface="Arial" panose="020B0604020202020204"/>
                <a:ea typeface="+mn-ea"/>
                <a:cs typeface="+mn-cs"/>
              </a:rPr>
              <a:t>d’un homme isolé ayant des problèmes d’assuétude</a:t>
            </a: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descr="A picture containing text, businesscard&#10;&#10;Description automatically generated">
            <a:extLst>
              <a:ext uri="{FF2B5EF4-FFF2-40B4-BE49-F238E27FC236}">
                <a16:creationId xmlns:a16="http://schemas.microsoft.com/office/drawing/2014/main" id="{78305849-C62B-49B6-9806-F2C9AF33D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505" y="927975"/>
            <a:ext cx="7427495" cy="5916450"/>
          </a:xfrm>
          <a:prstGeom prst="rect">
            <a:avLst/>
          </a:prstGeom>
        </p:spPr>
      </p:pic>
    </p:spTree>
    <p:extLst>
      <p:ext uri="{BB962C8B-B14F-4D97-AF65-F5344CB8AC3E}">
        <p14:creationId xmlns:p14="http://schemas.microsoft.com/office/powerpoint/2010/main" val="93580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Colorful strings being wound together">
            <a:extLst>
              <a:ext uri="{FF2B5EF4-FFF2-40B4-BE49-F238E27FC236}">
                <a16:creationId xmlns:a16="http://schemas.microsoft.com/office/drawing/2014/main" id="{90D9327D-7AB2-DEE6-0C7E-283309526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9" y="-3137"/>
            <a:ext cx="12191999" cy="6858000"/>
          </a:xfrm>
          <a:prstGeom prst="rect">
            <a:avLst/>
          </a:prstGeom>
        </p:spPr>
      </p:pic>
      <p:sp>
        <p:nvSpPr>
          <p:cNvPr id="2" name="TextBox 1">
            <a:extLst>
              <a:ext uri="{FF2B5EF4-FFF2-40B4-BE49-F238E27FC236}">
                <a16:creationId xmlns:a16="http://schemas.microsoft.com/office/drawing/2014/main" id="{BC8EEBD5-EE9B-C494-2CED-B5F4932FB0C5}"/>
              </a:ext>
            </a:extLst>
          </p:cNvPr>
          <p:cNvSpPr txBox="1"/>
          <p:nvPr/>
        </p:nvSpPr>
        <p:spPr>
          <a:xfrm rot="20544773">
            <a:off x="-414237" y="2512453"/>
            <a:ext cx="7977619" cy="400110"/>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a:ea typeface="+mn-ea"/>
                <a:cs typeface="+mn-cs"/>
              </a:rPr>
              <a:t>Mamans solo et familles avec enfants</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0" name="TextBox 29">
            <a:extLst>
              <a:ext uri="{FF2B5EF4-FFF2-40B4-BE49-F238E27FC236}">
                <a16:creationId xmlns:a16="http://schemas.microsoft.com/office/drawing/2014/main" id="{DEFD236A-567F-6A9A-A1AD-C78445028F9F}"/>
              </a:ext>
            </a:extLst>
          </p:cNvPr>
          <p:cNvSpPr txBox="1"/>
          <p:nvPr/>
        </p:nvSpPr>
        <p:spPr>
          <a:xfrm rot="18625631">
            <a:off x="3688037" y="5017270"/>
            <a:ext cx="4401835" cy="338554"/>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a:ea typeface="+mn-ea"/>
                <a:cs typeface="+mn-cs"/>
              </a:rPr>
              <a:t>Personnes en situation de séjour précaire</a:t>
            </a:r>
            <a:endParaRPr kumimoji="0" lang="nl-BE" sz="16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1" name="TextBox 30">
            <a:extLst>
              <a:ext uri="{FF2B5EF4-FFF2-40B4-BE49-F238E27FC236}">
                <a16:creationId xmlns:a16="http://schemas.microsoft.com/office/drawing/2014/main" id="{068019B6-A83A-7E06-71AE-1F92C7CACE52}"/>
              </a:ext>
            </a:extLst>
          </p:cNvPr>
          <p:cNvSpPr txBox="1"/>
          <p:nvPr/>
        </p:nvSpPr>
        <p:spPr>
          <a:xfrm rot="19712136">
            <a:off x="714259" y="5094377"/>
            <a:ext cx="4038422" cy="338554"/>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Personnes menacées d'expulsion</a:t>
            </a:r>
            <a:endParaRPr kumimoji="0" lang="fr-BE" sz="16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2" name="TextBox 31">
            <a:extLst>
              <a:ext uri="{FF2B5EF4-FFF2-40B4-BE49-F238E27FC236}">
                <a16:creationId xmlns:a16="http://schemas.microsoft.com/office/drawing/2014/main" id="{8B794BDC-C68A-8AD9-64CA-40AECE925DBC}"/>
              </a:ext>
            </a:extLst>
          </p:cNvPr>
          <p:cNvSpPr txBox="1"/>
          <p:nvPr/>
        </p:nvSpPr>
        <p:spPr>
          <a:xfrm rot="4556398">
            <a:off x="8252341" y="5078727"/>
            <a:ext cx="2593675" cy="369332"/>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Jeunes adultes</a:t>
            </a: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3" name="TextBox 32">
            <a:extLst>
              <a:ext uri="{FF2B5EF4-FFF2-40B4-BE49-F238E27FC236}">
                <a16:creationId xmlns:a16="http://schemas.microsoft.com/office/drawing/2014/main" id="{4A316C56-F716-78BD-FA9B-FD26CBF3E48D}"/>
              </a:ext>
            </a:extLst>
          </p:cNvPr>
          <p:cNvSpPr txBox="1"/>
          <p:nvPr/>
        </p:nvSpPr>
        <p:spPr>
          <a:xfrm rot="3565818">
            <a:off x="7653329" y="3884177"/>
            <a:ext cx="5860028" cy="400110"/>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Arial" panose="020B0604020202020204"/>
                <a:ea typeface="+mn-ea"/>
                <a:cs typeface="+mn-cs"/>
              </a:rPr>
              <a:t>Sorties d'institutions (of ‘séjours prolongées’</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fr-BE" sz="16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4" name="TextBox 33">
            <a:extLst>
              <a:ext uri="{FF2B5EF4-FFF2-40B4-BE49-F238E27FC236}">
                <a16:creationId xmlns:a16="http://schemas.microsoft.com/office/drawing/2014/main" id="{1E20B0A6-2278-6C41-457F-6B2EC09F0D17}"/>
              </a:ext>
            </a:extLst>
          </p:cNvPr>
          <p:cNvSpPr txBox="1"/>
          <p:nvPr/>
        </p:nvSpPr>
        <p:spPr>
          <a:xfrm rot="16790798">
            <a:off x="5937724" y="5483650"/>
            <a:ext cx="2504982" cy="369332"/>
          </a:xfrm>
          <a:prstGeom prst="rect">
            <a:avLst/>
          </a:prstGeom>
          <a:noFill/>
          <a:ln>
            <a:noFill/>
          </a:ln>
          <a:effectLst>
            <a:softEdge rad="6350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Groupe “classique"</a:t>
            </a: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 name="Rectangle 2">
            <a:extLst>
              <a:ext uri="{FF2B5EF4-FFF2-40B4-BE49-F238E27FC236}">
                <a16:creationId xmlns:a16="http://schemas.microsoft.com/office/drawing/2014/main" id="{39220A90-5BED-46B4-0B1A-4DBAE22058D2}"/>
              </a:ext>
            </a:extLst>
          </p:cNvPr>
          <p:cNvSpPr/>
          <p:nvPr/>
        </p:nvSpPr>
        <p:spPr>
          <a:xfrm>
            <a:off x="0" y="-2609"/>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8745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C2843-27EC-48F4-8F2F-B58B579F735D}"/>
              </a:ext>
            </a:extLst>
          </p:cNvPr>
          <p:cNvSpPr/>
          <p:nvPr/>
        </p:nvSpPr>
        <p:spPr>
          <a:xfrm>
            <a:off x="0" y="1543"/>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prstClr val="white">
                    <a:lumMod val="50000"/>
                  </a:prstClr>
                </a:solidFill>
                <a:latin typeface="Arial" panose="020B0604020202020204"/>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0C6F5A89-97E0-4DEC-A8D1-0D8C70401785}"/>
              </a:ext>
            </a:extLst>
          </p:cNvPr>
          <p:cNvSpPr/>
          <p:nvPr/>
        </p:nvSpPr>
        <p:spPr>
          <a:xfrm>
            <a:off x="6022718" y="3704794"/>
            <a:ext cx="5656119" cy="33239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Le sans-abrisme et l’absence de chez-soi n’est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pas un phénomène uniquement limité aux grandes villes : premières projections brutes</a:t>
            </a: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Petites communes :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0,5 à 1 </a:t>
            </a: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personne sur 1000 			habitants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Villes moyennes :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4</a:t>
            </a: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  personnes sur 1000 			habitants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Grandes villes :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6</a:t>
            </a: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 personnes sur 1000 			habitants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3F5DA51A-44B4-4244-8B63-FBD3DCC4A3F1}"/>
              </a:ext>
            </a:extLst>
          </p:cNvPr>
          <p:cNvPicPr>
            <a:picLocks noChangeAspect="1"/>
          </p:cNvPicPr>
          <p:nvPr/>
        </p:nvPicPr>
        <p:blipFill>
          <a:blip r:embed="rId2"/>
          <a:stretch>
            <a:fillRect/>
          </a:stretch>
        </p:blipFill>
        <p:spPr>
          <a:xfrm>
            <a:off x="0" y="927975"/>
            <a:ext cx="12192000" cy="2480023"/>
          </a:xfrm>
          <a:prstGeom prst="rect">
            <a:avLst/>
          </a:prstGeom>
        </p:spPr>
      </p:pic>
      <p:sp>
        <p:nvSpPr>
          <p:cNvPr id="4" name="Rectangle 3">
            <a:extLst>
              <a:ext uri="{FF2B5EF4-FFF2-40B4-BE49-F238E27FC236}">
                <a16:creationId xmlns:a16="http://schemas.microsoft.com/office/drawing/2014/main" id="{0091E082-4B8A-4AF0-02DA-ACA45A8ED63D}"/>
              </a:ext>
            </a:extLst>
          </p:cNvPr>
          <p:cNvSpPr/>
          <p:nvPr/>
        </p:nvSpPr>
        <p:spPr>
          <a:xfrm>
            <a:off x="434040" y="3815415"/>
            <a:ext cx="2882598" cy="31085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Les travailleurs sociaux ont accueilli et réalisé le dénombrement avec beaucoup d'enthousiasme, alors qu'ils attendent normalement ce type d'enquête avec impatience. Cela montre la pression que nous subissons également dans les zones rurales</a:t>
            </a:r>
            <a:r>
              <a:rPr kumimoji="0" lang="nl-BE" sz="14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a:t>
            </a:r>
            <a:endParaRPr kumimoji="0" lang="en-US" sz="14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009F8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rPr>
              <a:t>An </a:t>
            </a:r>
            <a:r>
              <a:rPr kumimoji="0" lang="nl-BE" sz="1400" b="1" i="1" u="none" strike="noStrike" kern="1200" cap="none" spc="0" normalizeH="0" baseline="0" noProof="0" dirty="0" err="1">
                <a:ln>
                  <a:noFill/>
                </a:ln>
                <a:solidFill>
                  <a:srgbClr val="5C79BB"/>
                </a:solidFill>
                <a:effectLst/>
                <a:uLnTx/>
                <a:uFillTx/>
                <a:latin typeface="Calibri" panose="020F0502020204030204" pitchFamily="34" charset="0"/>
                <a:ea typeface="+mn-ea"/>
                <a:cs typeface="+mn-cs"/>
              </a:rPr>
              <a:t>Laenen</a:t>
            </a:r>
            <a:r>
              <a:rPr kumimoji="0" lang="nl-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rPr>
              <a:t> </a:t>
            </a:r>
            <a:endParaRPr kumimoji="0" lang="en-US"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1" u="none" strike="noStrike" kern="1200" cap="none" spc="0" normalizeH="0" baseline="0" noProof="0" dirty="0" err="1">
                <a:ln>
                  <a:noFill/>
                </a:ln>
                <a:solidFill>
                  <a:srgbClr val="5C79BB"/>
                </a:solidFill>
                <a:effectLst/>
                <a:uLnTx/>
                <a:uFillTx/>
                <a:latin typeface="Calibri"/>
                <a:ea typeface="+mn-ea"/>
                <a:cs typeface="Calibri"/>
              </a:rPr>
              <a:t>Collaboratrice</a:t>
            </a:r>
            <a:r>
              <a:rPr kumimoji="0" lang="nl-BE" sz="1400" b="1" i="1" u="none" strike="noStrike" kern="1200" cap="none" spc="0" normalizeH="0" baseline="0" noProof="0" dirty="0">
                <a:ln>
                  <a:noFill/>
                </a:ln>
                <a:solidFill>
                  <a:srgbClr val="5C79BB"/>
                </a:solidFill>
                <a:effectLst/>
                <a:uLnTx/>
                <a:uFillTx/>
                <a:latin typeface="Calibri"/>
                <a:ea typeface="+mn-ea"/>
                <a:cs typeface="Calibri"/>
              </a:rPr>
              <a:t> </a:t>
            </a:r>
            <a:r>
              <a:rPr kumimoji="0" lang="nl-BE" sz="1400" b="1" i="1" u="none" strike="noStrike" kern="1200" cap="none" spc="0" normalizeH="0" baseline="0" noProof="0" dirty="0" err="1">
                <a:ln>
                  <a:noFill/>
                </a:ln>
                <a:solidFill>
                  <a:srgbClr val="5C79BB"/>
                </a:solidFill>
                <a:effectLst/>
                <a:uLnTx/>
                <a:uFillTx/>
                <a:latin typeface="Calibri"/>
                <a:ea typeface="+mn-ea"/>
                <a:cs typeface="Calibri"/>
              </a:rPr>
              <a:t>administration</a:t>
            </a:r>
            <a:r>
              <a:rPr kumimoji="0" lang="nl-BE" sz="1400" b="1" i="1" u="none" strike="noStrike" kern="1200" cap="none" spc="0" normalizeH="0" baseline="0" noProof="0" dirty="0">
                <a:ln>
                  <a:noFill/>
                </a:ln>
                <a:solidFill>
                  <a:srgbClr val="5C79BB"/>
                </a:solidFill>
                <a:effectLst/>
                <a:uLnTx/>
                <a:uFillTx/>
                <a:latin typeface="Calibri"/>
                <a:ea typeface="+mn-ea"/>
                <a:cs typeface="Calibri"/>
              </a:rPr>
              <a:t> </a:t>
            </a:r>
            <a:r>
              <a:rPr kumimoji="0" lang="nl-BE" sz="1400" b="1" i="1" u="none" strike="noStrike" kern="1200" cap="none" spc="0" normalizeH="0" baseline="0" noProof="0" dirty="0" err="1">
                <a:ln>
                  <a:noFill/>
                </a:ln>
                <a:solidFill>
                  <a:srgbClr val="5C79BB"/>
                </a:solidFill>
                <a:effectLst/>
                <a:uLnTx/>
                <a:uFillTx/>
                <a:latin typeface="Calibri"/>
                <a:ea typeface="+mn-ea"/>
                <a:cs typeface="Calibri"/>
              </a:rPr>
              <a:t>locale</a:t>
            </a:r>
            <a:r>
              <a:rPr kumimoji="0" lang="nl-BE" sz="1400" b="1" i="1" u="none" strike="noStrike" kern="1200" cap="none" spc="0" normalizeH="0" baseline="0" noProof="0" dirty="0">
                <a:ln>
                  <a:noFill/>
                </a:ln>
                <a:solidFill>
                  <a:srgbClr val="5C79BB"/>
                </a:solidFill>
                <a:effectLst/>
                <a:uLnTx/>
                <a:uFillTx/>
                <a:latin typeface="Calibri"/>
                <a:ea typeface="+mn-ea"/>
                <a:cs typeface="Calibri"/>
              </a:rPr>
              <a:t> Meerhout</a:t>
            </a:r>
            <a:endParaRPr kumimoji="0" lang="en-US" sz="1400" b="1" i="1" u="none" strike="noStrike" kern="1200" cap="none" spc="0" normalizeH="0" baseline="0" noProof="0" dirty="0">
              <a:ln>
                <a:noFill/>
              </a:ln>
              <a:solidFill>
                <a:srgbClr val="5C79BB"/>
              </a:solidFill>
              <a:effectLst/>
              <a:uLnTx/>
              <a:uFillTx/>
              <a:latin typeface="Calibri"/>
              <a:ea typeface="+mn-ea"/>
              <a:cs typeface="Calibri"/>
            </a:endParaRPr>
          </a:p>
        </p:txBody>
      </p:sp>
      <p:sp>
        <p:nvSpPr>
          <p:cNvPr id="5" name="TextBox 4">
            <a:extLst>
              <a:ext uri="{FF2B5EF4-FFF2-40B4-BE49-F238E27FC236}">
                <a16:creationId xmlns:a16="http://schemas.microsoft.com/office/drawing/2014/main" id="{744E1335-4852-C200-D5A6-3A8E9E56F898}"/>
              </a:ext>
            </a:extLst>
          </p:cNvPr>
          <p:cNvSpPr txBox="1"/>
          <p:nvPr/>
        </p:nvSpPr>
        <p:spPr>
          <a:xfrm>
            <a:off x="211869" y="4081408"/>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6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a:t>
            </a:r>
            <a:endParaRPr kumimoji="0" lang="en-BE"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A70BCBCB-2E30-9BC8-5C35-044424D499E8}"/>
              </a:ext>
            </a:extLst>
          </p:cNvPr>
          <p:cNvSpPr txBox="1"/>
          <p:nvPr/>
        </p:nvSpPr>
        <p:spPr>
          <a:xfrm>
            <a:off x="1029198" y="5781354"/>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6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a:t>
            </a:r>
            <a:endParaRPr kumimoji="0" lang="en-BE"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6028401-622E-C53E-9BAE-A85409460A4B}"/>
              </a:ext>
            </a:extLst>
          </p:cNvPr>
          <p:cNvSpPr/>
          <p:nvPr/>
        </p:nvSpPr>
        <p:spPr>
          <a:xfrm>
            <a:off x="3538809" y="3388911"/>
            <a:ext cx="2265943" cy="267765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Les résultats du dénombrement visibilisent un phénomène trop souvent oublié: la précarité en milieu rural.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400" b="1" i="1" u="none" strike="noStrike" kern="1200" cap="none" spc="0" normalizeH="0" baseline="0" noProof="0" dirty="0">
              <a:ln>
                <a:noFill/>
              </a:ln>
              <a:solidFill>
                <a:srgbClr val="009F8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rPr>
              <a:t>Maëlle Dewaele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rPr>
              <a:t>Coordinatrice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mn-cs"/>
              </a:rPr>
              <a:t>RSBW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400" b="1" i="1" u="none" strike="noStrike" kern="1200" cap="none" spc="0" normalizeH="0" baseline="0" noProof="0" dirty="0">
              <a:ln>
                <a:noFill/>
              </a:ln>
              <a:solidFill>
                <a:srgbClr val="5C79BB"/>
              </a:solidFill>
              <a:effectLst/>
              <a:uLnTx/>
              <a:uFillTx/>
              <a:latin typeface="Calibri" panose="020F0502020204030204" pitchFamily="34" charset="0"/>
              <a:ea typeface="+mn-ea"/>
              <a:cs typeface="Calibri"/>
            </a:endParaRPr>
          </a:p>
        </p:txBody>
      </p:sp>
      <p:sp>
        <p:nvSpPr>
          <p:cNvPr id="9" name="TextBox 8">
            <a:extLst>
              <a:ext uri="{FF2B5EF4-FFF2-40B4-BE49-F238E27FC236}">
                <a16:creationId xmlns:a16="http://schemas.microsoft.com/office/drawing/2014/main" id="{7EED574B-43A0-7B12-DDC8-AEB92327C7E2}"/>
              </a:ext>
            </a:extLst>
          </p:cNvPr>
          <p:cNvSpPr txBox="1"/>
          <p:nvPr/>
        </p:nvSpPr>
        <p:spPr>
          <a:xfrm>
            <a:off x="3302991" y="3627608"/>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6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a:t>
            </a:r>
            <a:endParaRPr kumimoji="0" lang="en-BE"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04826C9-D402-2A7D-F7A8-57C3D3F2C9E2}"/>
              </a:ext>
            </a:extLst>
          </p:cNvPr>
          <p:cNvSpPr txBox="1"/>
          <p:nvPr/>
        </p:nvSpPr>
        <p:spPr>
          <a:xfrm>
            <a:off x="5336172" y="4720456"/>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600" b="1" i="1" u="none" strike="noStrike" kern="1200" cap="none" spc="0" normalizeH="0" baseline="0" noProof="0" dirty="0">
                <a:ln>
                  <a:noFill/>
                </a:ln>
                <a:solidFill>
                  <a:srgbClr val="009F80"/>
                </a:solidFill>
                <a:effectLst/>
                <a:uLnTx/>
                <a:uFillTx/>
                <a:latin typeface="Calibri" panose="020F0502020204030204" pitchFamily="34" charset="0"/>
                <a:ea typeface="+mn-ea"/>
                <a:cs typeface="+mn-cs"/>
              </a:rPr>
              <a:t>”</a:t>
            </a:r>
            <a:endParaRPr kumimoji="0" lang="en-BE"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1285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C77F6D78-AD5C-487F-9EE8-4AB4C7FE3754}"/>
              </a:ext>
            </a:extLst>
          </p:cNvPr>
          <p:cNvSpPr>
            <a:spLocks noGrp="1"/>
          </p:cNvSpPr>
          <p:nvPr>
            <p:ph idx="1"/>
          </p:nvPr>
        </p:nvSpPr>
        <p:spPr>
          <a:xfrm>
            <a:off x="156103" y="3671298"/>
            <a:ext cx="3546745" cy="1468199"/>
          </a:xfrm>
        </p:spPr>
        <p:txBody>
          <a:bodyPr/>
          <a:lstStyle/>
          <a:p>
            <a:pPr marL="0" indent="0" algn="ctr">
              <a:buNone/>
            </a:pPr>
            <a:r>
              <a:rPr lang="fr-BE" sz="1600" b="1" dirty="0"/>
              <a:t>Le sans-abrisme visible </a:t>
            </a:r>
            <a:r>
              <a:rPr lang="fr-BE" sz="1600" dirty="0"/>
              <a:t>(ETHOS 1, 2, 3) ne constitue, en gros, qu’un tiers de la population totale.</a:t>
            </a:r>
          </a:p>
          <a:p>
            <a:pPr marL="0" indent="0" algn="ctr">
              <a:buNone/>
            </a:pPr>
            <a:endParaRPr lang="fr-BE" sz="2000" dirty="0"/>
          </a:p>
          <a:p>
            <a:pPr algn="ctr"/>
            <a:endParaRPr lang="fr-BE" sz="2000" dirty="0"/>
          </a:p>
          <a:p>
            <a:pPr algn="ctr"/>
            <a:endParaRPr lang="fr-BE" dirty="0"/>
          </a:p>
        </p:txBody>
      </p:sp>
      <p:sp>
        <p:nvSpPr>
          <p:cNvPr id="3" name="Rectangle 2">
            <a:extLst>
              <a:ext uri="{FF2B5EF4-FFF2-40B4-BE49-F238E27FC236}">
                <a16:creationId xmlns:a16="http://schemas.microsoft.com/office/drawing/2014/main" id="{138D1E78-F62B-43A8-8ED4-015DF3E7B154}"/>
              </a:ext>
            </a:extLst>
          </p:cNvPr>
          <p:cNvSpPr/>
          <p:nvPr/>
        </p:nvSpPr>
        <p:spPr>
          <a:xfrm>
            <a:off x="535504" y="3138364"/>
            <a:ext cx="26597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prstClr val="black"/>
                </a:solidFill>
                <a:effectLst/>
                <a:uLnTx/>
                <a:uFillTx/>
                <a:latin typeface="Arial" panose="020B0604020202020204"/>
                <a:ea typeface="+mn-ea"/>
                <a:cs typeface="+mn-cs"/>
              </a:rPr>
              <a:t>Situation</a:t>
            </a: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 de logement </a:t>
            </a:r>
            <a:endParaRPr kumimoji="0" lang="en-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phic 3" descr="Home with solid fill">
            <a:extLst>
              <a:ext uri="{FF2B5EF4-FFF2-40B4-BE49-F238E27FC236}">
                <a16:creationId xmlns:a16="http://schemas.microsoft.com/office/drawing/2014/main" id="{5ECE765F-A7B8-AD4B-DD6E-51661CC48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741" y="1221606"/>
            <a:ext cx="1695470" cy="1695470"/>
          </a:xfrm>
          <a:prstGeom prst="rect">
            <a:avLst/>
          </a:prstGeom>
        </p:spPr>
      </p:pic>
      <p:sp>
        <p:nvSpPr>
          <p:cNvPr id="7" name="TextBox 6">
            <a:extLst>
              <a:ext uri="{FF2B5EF4-FFF2-40B4-BE49-F238E27FC236}">
                <a16:creationId xmlns:a16="http://schemas.microsoft.com/office/drawing/2014/main" id="{8E65F107-CC8F-7EAD-1638-95AD1E2FEB15}"/>
              </a:ext>
            </a:extLst>
          </p:cNvPr>
          <p:cNvSpPr txBox="1"/>
          <p:nvPr/>
        </p:nvSpPr>
        <p:spPr>
          <a:xfrm>
            <a:off x="4416610" y="3570987"/>
            <a:ext cx="3633566" cy="230832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t>Une proportion importante de personnes en situation de </a:t>
            </a:r>
            <a:b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fr-FR" sz="1600" b="1" i="0" u="none" strike="noStrike" kern="1200" cap="none" spc="0" normalizeH="0" baseline="0" noProof="0" dirty="0">
                <a:ln>
                  <a:noFill/>
                </a:ln>
                <a:solidFill>
                  <a:prstClr val="black"/>
                </a:solidFill>
                <a:effectLst/>
                <a:uLnTx/>
                <a:uFillTx/>
                <a:latin typeface="Arial" panose="020B0604020202020204"/>
                <a:ea typeface="+mn-ea"/>
                <a:cs typeface="+mn-cs"/>
              </a:rPr>
              <a:t>« sans-abrisme chronique »</a:t>
            </a:r>
            <a: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Dans toutes les villes,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1 personne dénombrée sur 3 </a:t>
            </a: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se trouve en situation de sans-abrisme ou d’absence de chez-soi </a:t>
            </a:r>
            <a:r>
              <a:rPr kumimoji="0" lang="fr-BE" sz="1600" b="1" i="0" u="none" strike="noStrike" kern="1200" cap="none" spc="0" normalizeH="0" baseline="0" noProof="0" dirty="0">
                <a:ln>
                  <a:noFill/>
                </a:ln>
                <a:solidFill>
                  <a:prstClr val="black"/>
                </a:solidFill>
                <a:effectLst/>
                <a:uLnTx/>
                <a:uFillTx/>
                <a:latin typeface="Arial" panose="020B0604020202020204"/>
                <a:ea typeface="+mn-ea"/>
                <a:cs typeface="+mn-cs"/>
              </a:rPr>
              <a:t>depuis plus d’un an. </a:t>
            </a: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3" name="Graphic 12" descr="Hourglass Finished outline">
            <a:extLst>
              <a:ext uri="{FF2B5EF4-FFF2-40B4-BE49-F238E27FC236}">
                <a16:creationId xmlns:a16="http://schemas.microsoft.com/office/drawing/2014/main" id="{107E867A-11A5-589F-FC1A-0887AFACB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1478" y="1641893"/>
            <a:ext cx="1209041" cy="1209041"/>
          </a:xfrm>
          <a:prstGeom prst="rect">
            <a:avLst/>
          </a:prstGeom>
        </p:spPr>
      </p:pic>
      <p:sp>
        <p:nvSpPr>
          <p:cNvPr id="14" name="Rectangle 13">
            <a:extLst>
              <a:ext uri="{FF2B5EF4-FFF2-40B4-BE49-F238E27FC236}">
                <a16:creationId xmlns:a16="http://schemas.microsoft.com/office/drawing/2014/main" id="{6A887D65-E216-3010-16B0-127C16C7B2F3}"/>
              </a:ext>
            </a:extLst>
          </p:cNvPr>
          <p:cNvSpPr/>
          <p:nvPr/>
        </p:nvSpPr>
        <p:spPr>
          <a:xfrm>
            <a:off x="5644592" y="3138364"/>
            <a:ext cx="9028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Durée</a:t>
            </a: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26" name="Picture 2" descr="Housing First Belgium">
            <a:extLst>
              <a:ext uri="{FF2B5EF4-FFF2-40B4-BE49-F238E27FC236}">
                <a16:creationId xmlns:a16="http://schemas.microsoft.com/office/drawing/2014/main" id="{E0280E3D-2421-AD66-5872-29288AEB3E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8418" y="1475583"/>
            <a:ext cx="1895831" cy="15518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1D56724-DFE3-EE34-826F-3619C83A34DA}"/>
              </a:ext>
            </a:extLst>
          </p:cNvPr>
          <p:cNvSpPr/>
          <p:nvPr/>
        </p:nvSpPr>
        <p:spPr>
          <a:xfrm>
            <a:off x="9333264" y="3145631"/>
            <a:ext cx="182614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prstClr val="black"/>
                </a:solidFill>
                <a:effectLst/>
                <a:uLnTx/>
                <a:uFillTx/>
                <a:latin typeface="Arial" panose="020B0604020202020204"/>
                <a:ea typeface="+mn-ea"/>
                <a:cs typeface="+mn-cs"/>
              </a:rPr>
              <a:t>Housing First</a:t>
            </a: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BE" sz="1800" b="1"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4BC2C497-2F74-B1A4-BAC9-ED993157B5D7}"/>
              </a:ext>
            </a:extLst>
          </p:cNvPr>
          <p:cNvSpPr txBox="1"/>
          <p:nvPr/>
        </p:nvSpPr>
        <p:spPr>
          <a:xfrm>
            <a:off x="8752863" y="4640151"/>
            <a:ext cx="34543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B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92E9DFF3-F313-E070-8160-7A88C199024B}"/>
              </a:ext>
            </a:extLst>
          </p:cNvPr>
          <p:cNvSpPr/>
          <p:nvPr/>
        </p:nvSpPr>
        <p:spPr>
          <a:xfrm>
            <a:off x="8443424" y="3570987"/>
            <a:ext cx="3633566" cy="326243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rPr>
              <a:t>Plus de 2 ans de sans-abrisme ou d’absence de chez-soi et présence d’une problématique et/ou d’assuétude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#79 	Tournai</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#9 	</a:t>
            </a:r>
            <a:r>
              <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Communauté germanophone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#63 	Brabant-Wallon</a:t>
            </a:r>
            <a:endParaRPr kumimoji="0" lang="nl-BE" sz="16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#99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Campine</a:t>
            </a:r>
            <a:endPar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#35 	Boom-Mechelen-Lier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#25 	Waasland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#56 	Arr.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Bruges</a:t>
            </a:r>
            <a:endPar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#69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Région</a:t>
            </a: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Middenkust</a:t>
            </a:r>
            <a:endPar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#43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Région</a:t>
            </a:r>
            <a:r>
              <a:rPr kumimoji="0" lang="nl-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a:t>
            </a:r>
            <a:r>
              <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mn-cs"/>
              </a:rPr>
              <a:t>Midwest</a:t>
            </a:r>
            <a:endParaRPr kumimoji="0" lang="nl-BE" sz="1400" b="0" i="0" u="none" strike="noStrike" kern="1200" cap="none" spc="0" normalizeH="0" baseline="0" noProof="0" dirty="0" err="1">
              <a:ln>
                <a:noFill/>
              </a:ln>
              <a:solidFill>
                <a:prstClr val="black"/>
              </a:solidFill>
              <a:effectLst/>
              <a:highlight>
                <a:srgbClr val="FFFFFF"/>
              </a:highlight>
              <a:uLnTx/>
              <a:uFillTx/>
              <a:latin typeface="Arial" panose="020B0604020202020204"/>
              <a:ea typeface="+mn-ea"/>
              <a:cs typeface="Arial"/>
            </a:endParaRPr>
          </a:p>
        </p:txBody>
      </p:sp>
      <p:sp>
        <p:nvSpPr>
          <p:cNvPr id="5" name="Rectangle 4">
            <a:extLst>
              <a:ext uri="{FF2B5EF4-FFF2-40B4-BE49-F238E27FC236}">
                <a16:creationId xmlns:a16="http://schemas.microsoft.com/office/drawing/2014/main" id="{61F000FC-6956-07A5-E9F7-85FB1CC01574}"/>
              </a:ext>
            </a:extLst>
          </p:cNvPr>
          <p:cNvSpPr/>
          <p:nvPr/>
        </p:nvSpPr>
        <p:spPr>
          <a:xfrm>
            <a:off x="0" y="1543"/>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 - caractéristiques du logement</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EF26DE1-4826-F457-A5E8-785A480FB713}"/>
              </a:ext>
            </a:extLst>
          </p:cNvPr>
          <p:cNvCxnSpPr>
            <a:cxnSpLocks/>
          </p:cNvCxnSpPr>
          <p:nvPr/>
        </p:nvCxnSpPr>
        <p:spPr>
          <a:xfrm>
            <a:off x="4012922" y="1241946"/>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CD4EB2-4638-3DE7-665C-5A2FB0FA332C}"/>
              </a:ext>
            </a:extLst>
          </p:cNvPr>
          <p:cNvCxnSpPr>
            <a:cxnSpLocks/>
          </p:cNvCxnSpPr>
          <p:nvPr/>
        </p:nvCxnSpPr>
        <p:spPr>
          <a:xfrm>
            <a:off x="8341548" y="1241946"/>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7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331CEF-2BBE-03EF-72BE-67FF60D80DA4}"/>
              </a:ext>
            </a:extLst>
          </p:cNvPr>
          <p:cNvSpPr/>
          <p:nvPr/>
        </p:nvSpPr>
        <p:spPr>
          <a:xfrm>
            <a:off x="1306997" y="3169527"/>
            <a:ext cx="135165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a:ea typeface="+mn-ea"/>
                <a:cs typeface="+mn-cs"/>
              </a:rPr>
              <a:t>Santé</a:t>
            </a:r>
            <a:r>
              <a:rPr kumimoji="0" lang="en-BE" sz="18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nl-BE" sz="1800" b="1" i="0" u="none" strike="noStrike" kern="1200" cap="none" spc="0" normalizeH="0" baseline="0" noProof="0" dirty="0" err="1">
                <a:ln>
                  <a:noFill/>
                </a:ln>
                <a:solidFill>
                  <a:prstClr val="black"/>
                </a:solidFill>
                <a:effectLst/>
                <a:uLnTx/>
                <a:uFillTx/>
                <a:latin typeface="Arial" panose="020B0604020202020204"/>
                <a:ea typeface="+mn-ea"/>
                <a:cs typeface="+mn-cs"/>
              </a:rPr>
              <a:t>observée</a:t>
            </a: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271652AC-33EB-F76C-5F10-C9F203A5C326}"/>
              </a:ext>
            </a:extLst>
          </p:cNvPr>
          <p:cNvSpPr/>
          <p:nvPr/>
        </p:nvSpPr>
        <p:spPr>
          <a:xfrm>
            <a:off x="4770489" y="3169527"/>
            <a:ext cx="265102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Passé en institution</a:t>
            </a:r>
          </a:p>
        </p:txBody>
      </p:sp>
      <p:sp>
        <p:nvSpPr>
          <p:cNvPr id="8" name="TextBox 7">
            <a:extLst>
              <a:ext uri="{FF2B5EF4-FFF2-40B4-BE49-F238E27FC236}">
                <a16:creationId xmlns:a16="http://schemas.microsoft.com/office/drawing/2014/main" id="{8F9290A8-CD6E-B403-3227-2D666492C5FF}"/>
              </a:ext>
            </a:extLst>
          </p:cNvPr>
          <p:cNvSpPr txBox="1"/>
          <p:nvPr/>
        </p:nvSpPr>
        <p:spPr>
          <a:xfrm>
            <a:off x="4177864" y="3908676"/>
            <a:ext cx="3836271" cy="1846659"/>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Partout, il y a un groupe important de personnes avec un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passé en institution</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Dans l’ensemble, la forme la plus importante de passé en institution relève de la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psychiatrie,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suivi de la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prison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et de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l’aide à la jeunesse. </a:t>
            </a: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nl-B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DBCF34C-1557-4DE7-A27F-9D4413C1CFF5}"/>
              </a:ext>
            </a:extLst>
          </p:cNvPr>
          <p:cNvSpPr/>
          <p:nvPr/>
        </p:nvSpPr>
        <p:spPr>
          <a:xfrm>
            <a:off x="8455469" y="3908676"/>
            <a:ext cx="3612259" cy="2893100"/>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La proportion de personnes ayant une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adresse de référence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au CPAS est remarquablement faible.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15% des personnes n'ont pas la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moindre ressource. </a:t>
            </a: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Arial"/>
              </a:rPr>
              <a:t>50% à 75% des personnes dénombrées bénéficient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Arial"/>
              </a:rPr>
              <a:t>d’ une allocation</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Arial"/>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Proportion frappante de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personnes au travail (1/5)</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dans certaines régions</a:t>
            </a:r>
            <a:r>
              <a:rPr kumimoji="0" lang="nl-BE" sz="1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nl-BE" sz="1400" b="1"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5" name="Rectangle 14">
            <a:extLst>
              <a:ext uri="{FF2B5EF4-FFF2-40B4-BE49-F238E27FC236}">
                <a16:creationId xmlns:a16="http://schemas.microsoft.com/office/drawing/2014/main" id="{2F247EDB-D2C5-2A29-2A2D-0FEB4FE33CE7}"/>
              </a:ext>
            </a:extLst>
          </p:cNvPr>
          <p:cNvSpPr/>
          <p:nvPr/>
        </p:nvSpPr>
        <p:spPr>
          <a:xfrm>
            <a:off x="8936088" y="3169527"/>
            <a:ext cx="265102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Revenu / Adresse</a:t>
            </a:r>
          </a:p>
        </p:txBody>
      </p:sp>
      <p:pic>
        <p:nvPicPr>
          <p:cNvPr id="23" name="Graphic 22" descr="Heart with pulse with solid fill">
            <a:extLst>
              <a:ext uri="{FF2B5EF4-FFF2-40B4-BE49-F238E27FC236}">
                <a16:creationId xmlns:a16="http://schemas.microsoft.com/office/drawing/2014/main" id="{21F041AD-F02D-14A2-E6A1-DD8C70CFE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906" y="1490258"/>
            <a:ext cx="1447835" cy="1447835"/>
          </a:xfrm>
          <a:prstGeom prst="rect">
            <a:avLst/>
          </a:prstGeom>
        </p:spPr>
      </p:pic>
      <p:sp>
        <p:nvSpPr>
          <p:cNvPr id="25" name="TextBox 24">
            <a:extLst>
              <a:ext uri="{FF2B5EF4-FFF2-40B4-BE49-F238E27FC236}">
                <a16:creationId xmlns:a16="http://schemas.microsoft.com/office/drawing/2014/main" id="{B1041694-2223-0D8E-E0B8-ED8EA8B391AE}"/>
              </a:ext>
            </a:extLst>
          </p:cNvPr>
          <p:cNvSpPr txBox="1"/>
          <p:nvPr/>
        </p:nvSpPr>
        <p:spPr>
          <a:xfrm>
            <a:off x="357951" y="3919908"/>
            <a:ext cx="3282102" cy="160043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a:ln>
                  <a:noFill/>
                </a:ln>
                <a:solidFill>
                  <a:prstClr val="black"/>
                </a:solidFill>
                <a:effectLst/>
                <a:highlight>
                  <a:srgbClr val="FFFFFF"/>
                </a:highlight>
                <a:uLnTx/>
                <a:uFillTx/>
                <a:latin typeface="Arial" panose="020B0604020202020204"/>
                <a:ea typeface="+mn-ea"/>
                <a:cs typeface="+mn-cs"/>
              </a:rPr>
              <a:t>Pour 20-35% des personnes </a:t>
            </a:r>
            <a:r>
              <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dénombrées, il y a une suspicion d’une </a:t>
            </a:r>
            <a:r>
              <a:rPr kumimoji="0" lang="fr-BE" sz="1400" b="1" i="0" u="none" strike="noStrike" kern="1200" cap="none" spc="0" normalizeH="0" baseline="0" noProof="0">
                <a:ln>
                  <a:noFill/>
                </a:ln>
                <a:solidFill>
                  <a:prstClr val="black"/>
                </a:solidFill>
                <a:effectLst/>
                <a:highlight>
                  <a:srgbClr val="FFFFFF"/>
                </a:highlight>
                <a:uLnTx/>
                <a:uFillTx/>
                <a:latin typeface="Arial" panose="020B0604020202020204"/>
                <a:ea typeface="+mn-ea"/>
                <a:cs typeface="+mn-cs"/>
              </a:rPr>
              <a:t>assuétude.</a:t>
            </a:r>
            <a:endParaRPr kumimoji="0" lang="fr-BE"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La suspicion de </a:t>
            </a:r>
            <a:r>
              <a:rPr kumimoji="0" lang="fr-BE" sz="1400" b="1"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problèmes de santé mentale</a:t>
            </a:r>
            <a:r>
              <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mn-cs"/>
              </a:rPr>
              <a:t> est aussi frappante, elle varie entre 20-30%.</a:t>
            </a:r>
            <a:endParaRPr kumimoji="0" lang="fr-BE" sz="1400" b="0" i="0" u="none" strike="noStrike" kern="1200" cap="none" spc="0" normalizeH="0" baseline="0" noProof="0" dirty="0">
              <a:ln>
                <a:noFill/>
              </a:ln>
              <a:solidFill>
                <a:prstClr val="black"/>
              </a:solidFill>
              <a:effectLst/>
              <a:highlight>
                <a:srgbClr val="FFFFFF"/>
              </a:highlight>
              <a:uLnTx/>
              <a:uFillTx/>
              <a:latin typeface="Arial" panose="020B0604020202020204"/>
              <a:ea typeface="+mn-ea"/>
              <a:cs typeface="Arial"/>
            </a:endParaRPr>
          </a:p>
        </p:txBody>
      </p:sp>
      <p:pic>
        <p:nvPicPr>
          <p:cNvPr id="27" name="Graphic 26" descr="Greek Temple with solid fill">
            <a:extLst>
              <a:ext uri="{FF2B5EF4-FFF2-40B4-BE49-F238E27FC236}">
                <a16:creationId xmlns:a16="http://schemas.microsoft.com/office/drawing/2014/main" id="{851E5498-CDEF-FAD2-7247-7A9AF1A773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8922" y="1599341"/>
            <a:ext cx="1312194" cy="1312194"/>
          </a:xfrm>
          <a:prstGeom prst="rect">
            <a:avLst/>
          </a:prstGeom>
        </p:spPr>
      </p:pic>
      <p:pic>
        <p:nvPicPr>
          <p:cNvPr id="31" name="Graphic 30" descr="Questions with solid fill">
            <a:extLst>
              <a:ext uri="{FF2B5EF4-FFF2-40B4-BE49-F238E27FC236}">
                <a16:creationId xmlns:a16="http://schemas.microsoft.com/office/drawing/2014/main" id="{E036FC90-BF99-2BE9-4A07-5AE190735E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60858" y="1761026"/>
            <a:ext cx="1177067" cy="1177067"/>
          </a:xfrm>
          <a:prstGeom prst="rect">
            <a:avLst/>
          </a:prstGeom>
        </p:spPr>
      </p:pic>
      <p:sp>
        <p:nvSpPr>
          <p:cNvPr id="4" name="Rectangle 3">
            <a:extLst>
              <a:ext uri="{FF2B5EF4-FFF2-40B4-BE49-F238E27FC236}">
                <a16:creationId xmlns:a16="http://schemas.microsoft.com/office/drawing/2014/main" id="{5BA0C48B-80DF-15EA-1ED5-D58D020E1B17}"/>
              </a:ext>
            </a:extLst>
          </p:cNvPr>
          <p:cNvSpPr/>
          <p:nvPr/>
        </p:nvSpPr>
        <p:spPr>
          <a:xfrm>
            <a:off x="0" y="1543"/>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 - caractéristiques des profils</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547CD2A5-B759-93B6-9E76-E58C8E506BD8}"/>
              </a:ext>
            </a:extLst>
          </p:cNvPr>
          <p:cNvCxnSpPr>
            <a:cxnSpLocks/>
          </p:cNvCxnSpPr>
          <p:nvPr/>
        </p:nvCxnSpPr>
        <p:spPr>
          <a:xfrm>
            <a:off x="4012922" y="1241946"/>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E4C251D-4435-56A7-B576-DD68BCFBC07D}"/>
              </a:ext>
            </a:extLst>
          </p:cNvPr>
          <p:cNvCxnSpPr>
            <a:cxnSpLocks/>
          </p:cNvCxnSpPr>
          <p:nvPr/>
        </p:nvCxnSpPr>
        <p:spPr>
          <a:xfrm>
            <a:off x="8404391" y="1233639"/>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15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5B574-F018-4F68-AF0D-63A6B0F822FE}"/>
              </a:ext>
            </a:extLst>
          </p:cNvPr>
          <p:cNvSpPr/>
          <p:nvPr/>
        </p:nvSpPr>
        <p:spPr>
          <a:xfrm>
            <a:off x="181904" y="3582746"/>
            <a:ext cx="3632580" cy="289310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30-40</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des personnes dénombrées.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Plus de femmes dans les situations de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sans-abrisme invisible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(ETHOS 3 et 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Davantage accompagnées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d’un partenaire et/ou d’enfants</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Leur situation de sans-abrisme et d’absence chez soi est plus due à des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problèmes relationnels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(e.a. de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violence</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pic>
        <p:nvPicPr>
          <p:cNvPr id="10" name="Graphic 9" descr="Female with solid fill">
            <a:extLst>
              <a:ext uri="{FF2B5EF4-FFF2-40B4-BE49-F238E27FC236}">
                <a16:creationId xmlns:a16="http://schemas.microsoft.com/office/drawing/2014/main" id="{04B4ECB8-1461-463E-BBAB-108999BB8E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6161" y="1364899"/>
            <a:ext cx="1384066" cy="1384066"/>
          </a:xfrm>
          <a:prstGeom prst="rect">
            <a:avLst/>
          </a:prstGeom>
        </p:spPr>
      </p:pic>
      <p:sp>
        <p:nvSpPr>
          <p:cNvPr id="3" name="Rectangle 2">
            <a:extLst>
              <a:ext uri="{FF2B5EF4-FFF2-40B4-BE49-F238E27FC236}">
                <a16:creationId xmlns:a16="http://schemas.microsoft.com/office/drawing/2014/main" id="{7F331CEF-2BBE-03EF-72BE-67FF60D80DA4}"/>
              </a:ext>
            </a:extLst>
          </p:cNvPr>
          <p:cNvSpPr/>
          <p:nvPr/>
        </p:nvSpPr>
        <p:spPr>
          <a:xfrm>
            <a:off x="1405724" y="3037549"/>
            <a:ext cx="118494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prstClr val="black"/>
                </a:solidFill>
                <a:effectLst/>
                <a:uLnTx/>
                <a:uFillTx/>
                <a:latin typeface="Arial" panose="020B0604020202020204"/>
                <a:ea typeface="+mn-ea"/>
                <a:cs typeface="+mn-cs"/>
              </a:rPr>
              <a:t>Femmes</a:t>
            </a: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phic 3" descr="Backpack with solid fill">
            <a:extLst>
              <a:ext uri="{FF2B5EF4-FFF2-40B4-BE49-F238E27FC236}">
                <a16:creationId xmlns:a16="http://schemas.microsoft.com/office/drawing/2014/main" id="{9C6DE3A6-3C5E-4154-8A1C-7F4B72BFD3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7333" y="1371631"/>
            <a:ext cx="1377334" cy="1377334"/>
          </a:xfrm>
          <a:prstGeom prst="rect">
            <a:avLst/>
          </a:prstGeom>
        </p:spPr>
      </p:pic>
      <p:sp>
        <p:nvSpPr>
          <p:cNvPr id="5" name="Rectangle 4">
            <a:extLst>
              <a:ext uri="{FF2B5EF4-FFF2-40B4-BE49-F238E27FC236}">
                <a16:creationId xmlns:a16="http://schemas.microsoft.com/office/drawing/2014/main" id="{271652AC-33EB-F76C-5F10-C9F203A5C326}"/>
              </a:ext>
            </a:extLst>
          </p:cNvPr>
          <p:cNvSpPr/>
          <p:nvPr/>
        </p:nvSpPr>
        <p:spPr>
          <a:xfrm>
            <a:off x="4780649" y="3037549"/>
            <a:ext cx="265102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rPr>
              <a:t>Jeunes </a:t>
            </a:r>
            <a:r>
              <a:rPr kumimoji="0" lang="nl-BE" sz="1800" b="1" i="0" u="none" strike="noStrike" kern="1200" cap="none" spc="0" normalizeH="0" baseline="0" noProof="0" dirty="0" err="1">
                <a:ln>
                  <a:noFill/>
                </a:ln>
                <a:solidFill>
                  <a:prstClr val="black"/>
                </a:solidFill>
                <a:effectLst/>
                <a:uLnTx/>
                <a:uFillTx/>
                <a:latin typeface="Arial" panose="020B0604020202020204"/>
                <a:ea typeface="+mn-ea"/>
                <a:cs typeface="+mn-cs"/>
              </a:rPr>
              <a:t>adultes</a:t>
            </a:r>
            <a:r>
              <a:rPr kumimoji="0" lang="en-BE" sz="1800" b="1" i="0" u="none" strike="noStrike" kern="1200" cap="none" spc="0" normalizeH="0" baseline="0" noProof="0" dirty="0">
                <a:ln>
                  <a:noFill/>
                </a:ln>
                <a:solidFill>
                  <a:srgbClr val="009F80"/>
                </a:solidFill>
                <a:effectLst/>
                <a:uLnTx/>
                <a:uFillTx/>
                <a:latin typeface="Arial" panose="020B0604020202020204"/>
                <a:ea typeface="+mn-ea"/>
                <a:cs typeface="+mn-cs"/>
              </a:rPr>
              <a:t>*</a:t>
            </a:r>
            <a:endParaRPr kumimoji="0" lang="nl-BE" sz="1800" b="1" i="0" u="none" strike="noStrike" kern="1200" cap="none" spc="0" normalizeH="0" baseline="0" noProof="0" dirty="0">
              <a:ln>
                <a:noFill/>
              </a:ln>
              <a:solidFill>
                <a:srgbClr val="009F8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F9290A8-CD6E-B403-3227-2D666492C5FF}"/>
              </a:ext>
            </a:extLst>
          </p:cNvPr>
          <p:cNvSpPr txBox="1"/>
          <p:nvPr/>
        </p:nvSpPr>
        <p:spPr>
          <a:xfrm>
            <a:off x="4323617" y="3582746"/>
            <a:ext cx="3836271" cy="2893100"/>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20-25%</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des personnes dénombrées.</a:t>
            </a: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40-50%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résident temporairement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chez la famille ou des amis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(ETHOS 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En gros,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15-30%</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ont un passé en institution d’aide à la jeunesse.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Cause: plus souvent causée par un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conflit avec les parents/la famille.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Moins longue durée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de sans-abrisme ou d’absence chez soi que les adultes.</a:t>
            </a:r>
            <a:endParaRPr kumimoji="0" lang="fr-B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Graphic 10" descr="Globe with solid fill">
            <a:extLst>
              <a:ext uri="{FF2B5EF4-FFF2-40B4-BE49-F238E27FC236}">
                <a16:creationId xmlns:a16="http://schemas.microsoft.com/office/drawing/2014/main" id="{B808828C-07B2-546D-6D61-2386A48C09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93255" y="1374447"/>
            <a:ext cx="1292584" cy="1292584"/>
          </a:xfrm>
          <a:prstGeom prst="rect">
            <a:avLst/>
          </a:prstGeom>
        </p:spPr>
      </p:pic>
      <p:sp>
        <p:nvSpPr>
          <p:cNvPr id="12" name="Rectangle 11">
            <a:extLst>
              <a:ext uri="{FF2B5EF4-FFF2-40B4-BE49-F238E27FC236}">
                <a16:creationId xmlns:a16="http://schemas.microsoft.com/office/drawing/2014/main" id="{7DBCF34C-1557-4DE7-A27F-9D4413C1CFF5}"/>
              </a:ext>
            </a:extLst>
          </p:cNvPr>
          <p:cNvSpPr/>
          <p:nvPr/>
        </p:nvSpPr>
        <p:spPr>
          <a:xfrm>
            <a:off x="8441501" y="3587178"/>
            <a:ext cx="3612259" cy="160043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Proportion relativement grande de </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personnes issues de l’immigration </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dans la population concernée.</a:t>
            </a:r>
            <a:endPar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La méthode donne une vue sur les personnes sans-abri à</a:t>
            </a:r>
            <a:r>
              <a:rPr kumimoji="0" lang="fr-BE" sz="1400" b="1" i="0" u="none" strike="noStrike" kern="1200" cap="none" spc="0" normalizeH="0" baseline="0" noProof="0" dirty="0">
                <a:ln>
                  <a:noFill/>
                </a:ln>
                <a:solidFill>
                  <a:prstClr val="black"/>
                </a:solidFill>
                <a:effectLst/>
                <a:uLnTx/>
                <a:uFillTx/>
                <a:latin typeface="Arial" panose="020B0604020202020204"/>
                <a:ea typeface="+mn-ea"/>
                <a:cs typeface="+mn-cs"/>
              </a:rPr>
              <a:t> statut de séjour précaire/fluctuant</a:t>
            </a:r>
            <a:r>
              <a:rPr kumimoji="0" lang="fr-BE"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15" name="Rectangle 14">
            <a:extLst>
              <a:ext uri="{FF2B5EF4-FFF2-40B4-BE49-F238E27FC236}">
                <a16:creationId xmlns:a16="http://schemas.microsoft.com/office/drawing/2014/main" id="{2F247EDB-D2C5-2A29-2A2D-0FEB4FE33CE7}"/>
              </a:ext>
            </a:extLst>
          </p:cNvPr>
          <p:cNvSpPr/>
          <p:nvPr/>
        </p:nvSpPr>
        <p:spPr>
          <a:xfrm>
            <a:off x="9593253" y="3037549"/>
            <a:ext cx="129258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Migration</a:t>
            </a: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D9795D72-F0C7-29BF-F644-9F415F70D06B}"/>
              </a:ext>
            </a:extLst>
          </p:cNvPr>
          <p:cNvSpPr txBox="1"/>
          <p:nvPr/>
        </p:nvSpPr>
        <p:spPr>
          <a:xfrm>
            <a:off x="3209731" y="6570727"/>
            <a:ext cx="7149871"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a:t>
            </a:r>
            <a:r>
              <a:rPr kumimoji="0" lang="en-US"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Chiffres du rapport</a:t>
            </a:r>
            <a:r>
              <a:rPr kumimoji="0" lang="en-BE"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 ‘</a:t>
            </a:r>
            <a:r>
              <a:rPr kumimoji="0" lang="en-US"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Jeunes </a:t>
            </a:r>
            <a:r>
              <a:rPr kumimoji="0" lang="en-US" sz="1200" b="0" i="0" u="none" strike="noStrike" kern="1200" cap="none" spc="0" normalizeH="0" baseline="0" noProof="0" dirty="0" err="1">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adultes</a:t>
            </a:r>
            <a:r>
              <a:rPr kumimoji="0" lang="en-US"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 </a:t>
            </a:r>
            <a:r>
              <a:rPr kumimoji="0" lang="en-US" sz="1200" b="0" i="0" u="none" strike="noStrike" kern="1200" cap="none" spc="0" normalizeH="0" baseline="0" noProof="0" dirty="0" err="1">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en</a:t>
            </a:r>
            <a:r>
              <a:rPr kumimoji="0" lang="en-US"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 situation de sans-</a:t>
            </a:r>
            <a:r>
              <a:rPr kumimoji="0" lang="en-US" sz="1200" b="0" i="0" u="none" strike="noStrike" kern="1200" cap="none" spc="0" normalizeH="0" baseline="0" noProof="0" dirty="0" err="1">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abrisme</a:t>
            </a:r>
            <a:r>
              <a:rPr kumimoji="0" lang="en-US" sz="1200" b="0" i="0" u="none" strike="noStrike" kern="1200" cap="none" spc="0" normalizeH="0" baseline="0" noProof="0" dirty="0">
                <a:ln>
                  <a:noFill/>
                </a:ln>
                <a:solidFill>
                  <a:srgbClr val="009F80"/>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 et absence de chez soi’</a:t>
            </a:r>
            <a:endParaRPr kumimoji="0" lang="nl-NL" sz="1800" b="0" i="0" u="none" strike="noStrike" kern="1200" cap="none" spc="0" normalizeH="0" baseline="0" noProof="0" dirty="0">
              <a:ln>
                <a:noFill/>
              </a:ln>
              <a:solidFill>
                <a:srgbClr val="009F80"/>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endParaRPr>
          </a:p>
        </p:txBody>
      </p:sp>
      <p:sp>
        <p:nvSpPr>
          <p:cNvPr id="6" name="Rectangle 5">
            <a:extLst>
              <a:ext uri="{FF2B5EF4-FFF2-40B4-BE49-F238E27FC236}">
                <a16:creationId xmlns:a16="http://schemas.microsoft.com/office/drawing/2014/main" id="{10F55082-1C8A-8359-2FC0-E6095D34BE2B}"/>
              </a:ext>
            </a:extLst>
          </p:cNvPr>
          <p:cNvSpPr/>
          <p:nvPr/>
        </p:nvSpPr>
        <p:spPr>
          <a:xfrm>
            <a:off x="0" y="1543"/>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fr-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Quelques résultats marquants mis en lumière - caractéristiques des profils</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cxnSp>
        <p:nvCxnSpPr>
          <p:cNvPr id="16" name="Straight Connector 15">
            <a:extLst>
              <a:ext uri="{FF2B5EF4-FFF2-40B4-BE49-F238E27FC236}">
                <a16:creationId xmlns:a16="http://schemas.microsoft.com/office/drawing/2014/main" id="{7DA43530-C5E0-B9E5-0E57-75E556A18E0E}"/>
              </a:ext>
            </a:extLst>
          </p:cNvPr>
          <p:cNvCxnSpPr>
            <a:cxnSpLocks/>
          </p:cNvCxnSpPr>
          <p:nvPr/>
        </p:nvCxnSpPr>
        <p:spPr>
          <a:xfrm>
            <a:off x="4012922" y="1241946"/>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E3A088-CE2A-D5AB-7581-31976F535771}"/>
              </a:ext>
            </a:extLst>
          </p:cNvPr>
          <p:cNvCxnSpPr>
            <a:cxnSpLocks/>
          </p:cNvCxnSpPr>
          <p:nvPr/>
        </p:nvCxnSpPr>
        <p:spPr>
          <a:xfrm>
            <a:off x="8389665" y="1265827"/>
            <a:ext cx="0" cy="5235262"/>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143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C2843-27EC-48F4-8F2F-B58B579F735D}"/>
              </a:ext>
            </a:extLst>
          </p:cNvPr>
          <p:cNvSpPr/>
          <p:nvPr/>
        </p:nvSpPr>
        <p:spPr>
          <a:xfrm>
            <a:off x="0" y="-12032"/>
            <a:ext cx="12192000" cy="914400"/>
          </a:xfrm>
          <a:prstGeom prst="rect">
            <a:avLst/>
          </a:prstGeom>
          <a:solidFill>
            <a:srgbClr val="D3D1BE">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en-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6</a:t>
            </a: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nl-BE" sz="1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Prochaines</a:t>
            </a:r>
            <a:r>
              <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a:t>
            </a:r>
            <a:r>
              <a:rPr kumimoji="0" lang="nl-BE" sz="1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étapes</a:t>
            </a:r>
            <a:r>
              <a:rPr kumimoji="0" lang="en-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2023 &amp; </a:t>
            </a:r>
            <a:r>
              <a:rPr kumimoji="0" lang="en-US" sz="1800" b="0" i="0"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l’avenir</a:t>
            </a:r>
            <a:endParaRPr kumimoji="0" lang="nl-BE" sz="1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B116068-37B6-4AC2-B913-F653A9996A81}"/>
              </a:ext>
            </a:extLst>
          </p:cNvPr>
          <p:cNvSpPr/>
          <p:nvPr/>
        </p:nvSpPr>
        <p:spPr>
          <a:xfrm>
            <a:off x="3038174" y="1210607"/>
            <a:ext cx="9153826" cy="5262463"/>
          </a:xfrm>
          <a:prstGeom prst="rect">
            <a:avLst/>
          </a:prstGeom>
          <a:solidFill>
            <a:srgbClr val="D3D1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Arial"/>
              </a:rPr>
              <a:t>2023 – dénombrements : </a:t>
            </a:r>
            <a:endPar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Wallonie</a:t>
            </a:r>
            <a:r>
              <a:rPr kumimoji="0" lang="fr-B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Discussions sont en cours avec quatre différentes territoires wallons </a:t>
            </a:r>
            <a:b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b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r>
              <a:rPr kumimoji="0" lang="fr-B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La Louvière, Mons, Verviers</a:t>
            </a: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et la </a:t>
            </a:r>
            <a:r>
              <a:rPr kumimoji="0" lang="fr-B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province de Luxembourg)</a:t>
            </a: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kumimoji="0" lang="fr-B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Financement par le SPW Intérieur et Action Sociale dès 2023.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Flandre</a:t>
            </a:r>
            <a:r>
              <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Dénombrement à Anvers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srgbClr val="000000"/>
                </a:solidFill>
                <a:effectLst/>
                <a:uLnTx/>
                <a:uFillTx/>
                <a:latin typeface="Calibri"/>
                <a:ea typeface="+mn-ea"/>
                <a:cs typeface="Calibri"/>
              </a:rPr>
              <a:t>Répétitions des dénombrements à Gand et Louvain moyennant un co-financement des villes. </a:t>
            </a:r>
            <a:endPar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Rapport jeunes adultes </a:t>
            </a:r>
            <a:r>
              <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rPr>
              <a:t>: caractéristiques de profils et expériences des jeunes adultes. </a:t>
            </a:r>
            <a:r>
              <a:rPr kumimoji="0" lang="fr-BE" sz="1800" b="0" i="0" u="none" strike="noStrike" kern="1200" cap="none" spc="0" normalizeH="0" baseline="0" noProof="0" dirty="0">
                <a:ln>
                  <a:noFill/>
                </a:ln>
                <a:solidFill>
                  <a:srgbClr val="009F8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Consultez le rapport ‘Le sans-abri et sans chez-soi chez les jeunes adultes'</a:t>
            </a:r>
            <a:endParaRPr kumimoji="0" lang="fr-BE" sz="2800" b="0" i="0" u="none" strike="noStrike" kern="1200" cap="none" spc="0" normalizeH="0" baseline="0" noProof="0" dirty="0">
              <a:ln>
                <a:noFill/>
              </a:ln>
              <a:solidFill>
                <a:srgbClr val="009F80"/>
              </a:solidFill>
              <a:effectLst/>
              <a:uLnTx/>
              <a:uFillTx/>
              <a:latin typeface="Arial" panose="020B0604020202020204"/>
              <a:ea typeface="+mn-ea"/>
              <a:cs typeface="Arial"/>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rPr>
              <a:t>Plus </a:t>
            </a: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d’analyses quantitatives </a:t>
            </a:r>
            <a:r>
              <a:rPr kumimoji="0" lang="fr-BE" sz="1800" b="0" i="0" u="none" strike="noStrike" kern="1200" cap="none" spc="0" normalizeH="0" baseline="0" noProof="0" dirty="0">
                <a:ln>
                  <a:noFill/>
                </a:ln>
                <a:solidFill>
                  <a:prstClr val="black"/>
                </a:solidFill>
                <a:effectLst/>
                <a:uLnTx/>
                <a:uFillTx/>
                <a:latin typeface="Arial" panose="020B0604020202020204"/>
                <a:ea typeface="+mn-ea"/>
                <a:cs typeface="+mn-cs"/>
              </a:rPr>
              <a:t>à l’automne.  </a:t>
            </a:r>
            <a:endParaRPr kumimoji="0" lang="fr-BE" sz="18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5" name="Rectangle 4">
            <a:extLst>
              <a:ext uri="{FF2B5EF4-FFF2-40B4-BE49-F238E27FC236}">
                <a16:creationId xmlns:a16="http://schemas.microsoft.com/office/drawing/2014/main" id="{192272E1-8307-485E-A84B-CEA3515DFB17}"/>
              </a:ext>
            </a:extLst>
          </p:cNvPr>
          <p:cNvSpPr/>
          <p:nvPr/>
        </p:nvSpPr>
        <p:spPr>
          <a:xfrm>
            <a:off x="212806" y="1210607"/>
            <a:ext cx="2476342"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Étendre la méthode à une plus grande échelle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a:ea typeface="+mn-ea"/>
                <a:cs typeface="+mn-cs"/>
              </a:rPr>
              <a:t>Approfondir les chiffres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761422A3-1D85-45D0-8823-C22C3BF35D76}"/>
              </a:ext>
            </a:extLst>
          </p:cNvPr>
          <p:cNvCxnSpPr>
            <a:cxnSpLocks/>
          </p:cNvCxnSpPr>
          <p:nvPr/>
        </p:nvCxnSpPr>
        <p:spPr>
          <a:xfrm>
            <a:off x="2689148" y="1421376"/>
            <a:ext cx="0" cy="5051694"/>
          </a:xfrm>
          <a:prstGeom prst="line">
            <a:avLst/>
          </a:prstGeom>
          <a:ln w="38100">
            <a:solidFill>
              <a:srgbClr val="D3D1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78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cap="none" dirty="0">
                <a:latin typeface="+mn-lt"/>
              </a:rPr>
              <a:t>Contacts </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1">
            <a:extLst>
              <a:ext uri="{FF2B5EF4-FFF2-40B4-BE49-F238E27FC236}">
                <a16:creationId xmlns:a16="http://schemas.microsoft.com/office/drawing/2014/main" id="{5949604A-2CCB-4A14-9E8C-B23BCC3DD1E7}"/>
              </a:ext>
            </a:extLst>
          </p:cNvPr>
          <p:cNvSpPr txBox="1">
            <a:spLocks/>
          </p:cNvSpPr>
          <p:nvPr/>
        </p:nvSpPr>
        <p:spPr>
          <a:xfrm>
            <a:off x="576263" y="1878001"/>
            <a:ext cx="10458681" cy="417037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nl-BE" sz="1600" dirty="0"/>
          </a:p>
        </p:txBody>
      </p:sp>
      <p:sp>
        <p:nvSpPr>
          <p:cNvPr id="3" name="ZoneTexte 2">
            <a:extLst>
              <a:ext uri="{FF2B5EF4-FFF2-40B4-BE49-F238E27FC236}">
                <a16:creationId xmlns:a16="http://schemas.microsoft.com/office/drawing/2014/main" id="{CC1D4CE3-960F-4205-A690-6D063A60F1F4}"/>
              </a:ext>
            </a:extLst>
          </p:cNvPr>
          <p:cNvSpPr txBox="1"/>
          <p:nvPr/>
        </p:nvSpPr>
        <p:spPr>
          <a:xfrm>
            <a:off x="383160" y="2009375"/>
            <a:ext cx="11425679" cy="1938992"/>
          </a:xfrm>
          <a:prstGeom prst="rect">
            <a:avLst/>
          </a:prstGeom>
          <a:noFill/>
        </p:spPr>
        <p:txBody>
          <a:bodyPr wrap="square" rtlCol="0">
            <a:spAutoFit/>
          </a:bodyPr>
          <a:lstStyle/>
          <a:p>
            <a:pPr algn="just"/>
            <a:r>
              <a:rPr lang="fr-FR" sz="2000" b="1" dirty="0"/>
              <a:t>Equipe UCL : </a:t>
            </a:r>
            <a:endParaRPr lang="fr-FR" sz="2000" b="1" i="1" dirty="0"/>
          </a:p>
          <a:p>
            <a:pPr marL="1257300" lvl="2" indent="-342900" algn="just">
              <a:buFont typeface="Arial" panose="020B0604020202020204" pitchFamily="34" charset="0"/>
              <a:buChar char="•"/>
            </a:pPr>
            <a:r>
              <a:rPr lang="fr-FR" sz="2000" b="1" i="1" dirty="0"/>
              <a:t>Nicolas De Moor </a:t>
            </a:r>
            <a:r>
              <a:rPr lang="fr-FR" b="1" dirty="0">
                <a:solidFill>
                  <a:srgbClr val="C00000"/>
                </a:solidFill>
                <a:hlinkClick r:id="rId7">
                  <a:extLst>
                    <a:ext uri="{A12FA001-AC4F-418D-AE19-62706E023703}">
                      <ahyp:hlinkClr xmlns:ahyp="http://schemas.microsoft.com/office/drawing/2018/hyperlinkcolor" val="tx"/>
                    </a:ext>
                  </a:extLst>
                </a:hlinkClick>
              </a:rPr>
              <a:t>nicolas.demoor@uclouvain.be</a:t>
            </a:r>
            <a:r>
              <a:rPr lang="fr-FR" dirty="0">
                <a:solidFill>
                  <a:srgbClr val="C00000"/>
                </a:solidFill>
              </a:rPr>
              <a:t> </a:t>
            </a:r>
            <a:r>
              <a:rPr lang="fr-FR" dirty="0"/>
              <a:t>– Assistant de recherche</a:t>
            </a:r>
          </a:p>
          <a:p>
            <a:pPr marL="1257300" lvl="2" indent="-342900" algn="just">
              <a:buFont typeface="Arial" panose="020B0604020202020204" pitchFamily="34" charset="0"/>
              <a:buChar char="•"/>
            </a:pPr>
            <a:r>
              <a:rPr lang="fr-FR" sz="2000" b="1" i="1" dirty="0"/>
              <a:t>Martin Wagener </a:t>
            </a:r>
            <a:r>
              <a:rPr lang="fr-FR" b="1" dirty="0">
                <a:solidFill>
                  <a:srgbClr val="C00000"/>
                </a:solidFill>
                <a:hlinkClick r:id="rId8">
                  <a:extLst>
                    <a:ext uri="{A12FA001-AC4F-418D-AE19-62706E023703}">
                      <ahyp:hlinkClr xmlns:ahyp="http://schemas.microsoft.com/office/drawing/2018/hyperlinkcolor" val="tx"/>
                    </a:ext>
                  </a:extLst>
                </a:hlinkClick>
              </a:rPr>
              <a:t>martin.wagener@uclouvain.be</a:t>
            </a:r>
            <a:r>
              <a:rPr lang="fr-FR" dirty="0">
                <a:solidFill>
                  <a:schemeClr val="tx2">
                    <a:lumMod val="60000"/>
                    <a:lumOff val="40000"/>
                  </a:schemeClr>
                </a:solidFill>
              </a:rPr>
              <a:t> </a:t>
            </a:r>
            <a:r>
              <a:rPr lang="fr-FR" dirty="0"/>
              <a:t>– Professeur en charge du projet</a:t>
            </a:r>
            <a:endParaRPr lang="fr-FR" sz="2000" dirty="0">
              <a:highlight>
                <a:srgbClr val="FFFF00"/>
              </a:highlight>
            </a:endParaRPr>
          </a:p>
          <a:p>
            <a:pPr lvl="2" algn="just"/>
            <a:endParaRPr lang="fr-FR" sz="2000" dirty="0">
              <a:solidFill>
                <a:srgbClr val="FF0000"/>
              </a:solidFill>
              <a:highlight>
                <a:srgbClr val="FFFF00"/>
              </a:highlight>
            </a:endParaRPr>
          </a:p>
          <a:p>
            <a:pPr algn="just"/>
            <a:r>
              <a:rPr lang="fr-FR" sz="2000" b="1" dirty="0"/>
              <a:t>Coordinateur du projet au niveau local :</a:t>
            </a:r>
          </a:p>
          <a:p>
            <a:pPr marL="1257300" lvl="2" indent="-342900" algn="just">
              <a:buFont typeface="Arial" panose="020B0604020202020204" pitchFamily="34" charset="0"/>
              <a:buChar char="•"/>
            </a:pPr>
            <a:r>
              <a:rPr lang="fr-FR" sz="2000" b="1" i="1" dirty="0"/>
              <a:t>Catherine Vande Vyvre </a:t>
            </a:r>
            <a:r>
              <a:rPr lang="fr-FR" b="1" u="sng" dirty="0">
                <a:solidFill>
                  <a:srgbClr val="C00000"/>
                </a:solidFill>
              </a:rPr>
              <a:t>rsbw.cvandevyvre@gmail.com</a:t>
            </a:r>
            <a:endParaRPr lang="fr-FR" sz="2000" u="sng" dirty="0"/>
          </a:p>
        </p:txBody>
      </p:sp>
      <p:pic>
        <p:nvPicPr>
          <p:cNvPr id="12" name="Content Placeholder 4">
            <a:extLst>
              <a:ext uri="{FF2B5EF4-FFF2-40B4-BE49-F238E27FC236}">
                <a16:creationId xmlns:a16="http://schemas.microsoft.com/office/drawing/2014/main" id="{952B2319-2330-4876-86B8-89C391A777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45640" y="4306566"/>
            <a:ext cx="1822831" cy="1822831"/>
          </a:xfrm>
          <a:prstGeom prst="rect">
            <a:avLst/>
          </a:prstGeom>
        </p:spPr>
      </p:pic>
      <p:pic>
        <p:nvPicPr>
          <p:cNvPr id="16" name="Content Placeholder 4">
            <a:extLst>
              <a:ext uri="{FF2B5EF4-FFF2-40B4-BE49-F238E27FC236}">
                <a16:creationId xmlns:a16="http://schemas.microsoft.com/office/drawing/2014/main" id="{DA06037A-F125-42A0-A6EA-BA81D59CCB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374908" y="4225544"/>
            <a:ext cx="1822831" cy="1822831"/>
          </a:xfrm>
          <a:prstGeom prst="rect">
            <a:avLst/>
          </a:prstGeom>
        </p:spPr>
      </p:pic>
      <p:pic>
        <p:nvPicPr>
          <p:cNvPr id="18" name="Content Placeholder 4">
            <a:extLst>
              <a:ext uri="{FF2B5EF4-FFF2-40B4-BE49-F238E27FC236}">
                <a16:creationId xmlns:a16="http://schemas.microsoft.com/office/drawing/2014/main" id="{86B09207-C72B-4B5A-A3EB-64F75489FC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311689" y="4225543"/>
            <a:ext cx="1822831" cy="1822831"/>
          </a:xfrm>
          <a:prstGeom prst="rect">
            <a:avLst/>
          </a:prstGeom>
        </p:spPr>
      </p:pic>
      <p:pic>
        <p:nvPicPr>
          <p:cNvPr id="19" name="Content Placeholder 4">
            <a:extLst>
              <a:ext uri="{FF2B5EF4-FFF2-40B4-BE49-F238E27FC236}">
                <a16:creationId xmlns:a16="http://schemas.microsoft.com/office/drawing/2014/main" id="{7F04B214-AA68-4B5B-A427-8AE325B9F7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275851" y="4187928"/>
            <a:ext cx="1822831" cy="1822831"/>
          </a:xfrm>
          <a:prstGeom prst="rect">
            <a:avLst/>
          </a:prstGeom>
        </p:spPr>
      </p:pic>
      <p:pic>
        <p:nvPicPr>
          <p:cNvPr id="20" name="Content Placeholder 4">
            <a:extLst>
              <a:ext uri="{FF2B5EF4-FFF2-40B4-BE49-F238E27FC236}">
                <a16:creationId xmlns:a16="http://schemas.microsoft.com/office/drawing/2014/main" id="{69D6866F-F054-4DA4-9137-2526BA61FC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300697" y="4149406"/>
            <a:ext cx="1822831" cy="1822831"/>
          </a:xfrm>
          <a:prstGeom prst="rect">
            <a:avLst/>
          </a:prstGeom>
        </p:spPr>
      </p:pic>
      <p:pic>
        <p:nvPicPr>
          <p:cNvPr id="21" name="Content Placeholder 4">
            <a:extLst>
              <a:ext uri="{FF2B5EF4-FFF2-40B4-BE49-F238E27FC236}">
                <a16:creationId xmlns:a16="http://schemas.microsoft.com/office/drawing/2014/main" id="{2D91BA28-20DD-49AC-9EE5-89F3E8ADE1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287001" y="4086955"/>
            <a:ext cx="1822831" cy="1822831"/>
          </a:xfrm>
          <a:prstGeom prst="rect">
            <a:avLst/>
          </a:prstGeom>
        </p:spPr>
      </p:pic>
      <p:sp>
        <p:nvSpPr>
          <p:cNvPr id="4" name="Espace réservé du numéro de diapositive 3">
            <a:extLst>
              <a:ext uri="{FF2B5EF4-FFF2-40B4-BE49-F238E27FC236}">
                <a16:creationId xmlns:a16="http://schemas.microsoft.com/office/drawing/2014/main" id="{107ED333-BE13-4F63-BB93-E891BB64252A}"/>
              </a:ext>
            </a:extLst>
          </p:cNvPr>
          <p:cNvSpPr>
            <a:spLocks noGrp="1"/>
          </p:cNvSpPr>
          <p:nvPr>
            <p:ph type="sldNum" sz="quarter" idx="12"/>
          </p:nvPr>
        </p:nvSpPr>
        <p:spPr/>
        <p:txBody>
          <a:bodyPr/>
          <a:lstStyle/>
          <a:p>
            <a:fld id="{744F8412-26D8-400C-A424-2250A0A5DFB0}" type="slidenum">
              <a:rPr lang="en-GB" smtClean="0"/>
              <a:t>48</a:t>
            </a:fld>
            <a:endParaRPr lang="en-GB"/>
          </a:p>
        </p:txBody>
      </p:sp>
      <p:pic>
        <p:nvPicPr>
          <p:cNvPr id="22" name="Image 21">
            <a:extLst>
              <a:ext uri="{FF2B5EF4-FFF2-40B4-BE49-F238E27FC236}">
                <a16:creationId xmlns:a16="http://schemas.microsoft.com/office/drawing/2014/main" id="{95E259A9-1377-451A-AB46-3095AD23B9BD}"/>
              </a:ext>
            </a:extLst>
          </p:cNvPr>
          <p:cNvPicPr>
            <a:picLocks noChangeAspect="1"/>
          </p:cNvPicPr>
          <p:nvPr/>
        </p:nvPicPr>
        <p:blipFill>
          <a:blip r:embed="rId10"/>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3426043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9F8A8-386A-4221-A517-16DFD9D5F1B1}"/>
              </a:ext>
            </a:extLst>
          </p:cNvPr>
          <p:cNvSpPr>
            <a:spLocks noGrp="1"/>
          </p:cNvSpPr>
          <p:nvPr>
            <p:ph type="title"/>
          </p:nvPr>
        </p:nvSpPr>
        <p:spPr/>
        <p:txBody>
          <a:bodyPr anchor="ctr"/>
          <a:lstStyle/>
          <a:p>
            <a:r>
              <a:rPr lang="en-GB" b="1" cap="none" dirty="0"/>
              <a:t>Questions </a:t>
            </a:r>
          </a:p>
        </p:txBody>
      </p:sp>
      <p:pic>
        <p:nvPicPr>
          <p:cNvPr id="5" name="Espace réservé du contenu 4">
            <a:extLst>
              <a:ext uri="{FF2B5EF4-FFF2-40B4-BE49-F238E27FC236}">
                <a16:creationId xmlns:a16="http://schemas.microsoft.com/office/drawing/2014/main" id="{39952373-F331-7147-8F69-702FF75BDEF0}"/>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56881" y="2181225"/>
            <a:ext cx="3678238" cy="3678238"/>
          </a:xfrm>
        </p:spPr>
      </p:pic>
      <p:sp>
        <p:nvSpPr>
          <p:cNvPr id="3" name="Espace réservé du numéro de diapositive 2">
            <a:extLst>
              <a:ext uri="{FF2B5EF4-FFF2-40B4-BE49-F238E27FC236}">
                <a16:creationId xmlns:a16="http://schemas.microsoft.com/office/drawing/2014/main" id="{7DC49C47-01DD-490B-BAD0-AE693547F9FB}"/>
              </a:ext>
            </a:extLst>
          </p:cNvPr>
          <p:cNvSpPr>
            <a:spLocks noGrp="1"/>
          </p:cNvSpPr>
          <p:nvPr>
            <p:ph type="sldNum" sz="quarter" idx="12"/>
          </p:nvPr>
        </p:nvSpPr>
        <p:spPr/>
        <p:txBody>
          <a:bodyPr/>
          <a:lstStyle/>
          <a:p>
            <a:fld id="{744F8412-26D8-400C-A424-2250A0A5DFB0}" type="slidenum">
              <a:rPr lang="en-GB" smtClean="0"/>
              <a:t>49</a:t>
            </a:fld>
            <a:endParaRPr lang="en-GB"/>
          </a:p>
        </p:txBody>
      </p:sp>
    </p:spTree>
    <p:extLst>
      <p:ext uri="{BB962C8B-B14F-4D97-AF65-F5344CB8AC3E}">
        <p14:creationId xmlns:p14="http://schemas.microsoft.com/office/powerpoint/2010/main" val="201183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92F362D-BF6B-4C94-B480-0D750F11F4DF}"/>
              </a:ext>
            </a:extLst>
          </p:cNvPr>
          <p:cNvSpPr>
            <a:spLocks noGrp="1"/>
          </p:cNvSpPr>
          <p:nvPr>
            <p:ph type="sldNum" sz="quarter" idx="12"/>
          </p:nvPr>
        </p:nvSpPr>
        <p:spPr/>
        <p:txBody>
          <a:bodyPr/>
          <a:lstStyle/>
          <a:p>
            <a:fld id="{744F8412-26D8-400C-A424-2250A0A5DFB0}" type="slidenum">
              <a:rPr lang="en-GB" smtClean="0"/>
              <a:t>5</a:t>
            </a:fld>
            <a:endParaRPr lang="en-GB"/>
          </a:p>
        </p:txBody>
      </p:sp>
      <p:sp>
        <p:nvSpPr>
          <p:cNvPr id="3" name="Titre 2">
            <a:extLst>
              <a:ext uri="{FF2B5EF4-FFF2-40B4-BE49-F238E27FC236}">
                <a16:creationId xmlns:a16="http://schemas.microsoft.com/office/drawing/2014/main" id="{5E058F96-96E7-4C76-B577-207E8465E752}"/>
              </a:ext>
            </a:extLst>
          </p:cNvPr>
          <p:cNvSpPr>
            <a:spLocks noGrp="1"/>
          </p:cNvSpPr>
          <p:nvPr>
            <p:ph type="title"/>
          </p:nvPr>
        </p:nvSpPr>
        <p:spPr/>
        <p:txBody>
          <a:bodyPr/>
          <a:lstStyle/>
          <a:p>
            <a:r>
              <a:rPr lang="fr-FR" dirty="0"/>
              <a:t>Notes sur le dénombrement dans le brabant wallon</a:t>
            </a:r>
            <a:endParaRPr lang="fr-BE" dirty="0"/>
          </a:p>
        </p:txBody>
      </p:sp>
      <p:graphicFrame>
        <p:nvGraphicFramePr>
          <p:cNvPr id="5" name="Diagramme 4">
            <a:extLst>
              <a:ext uri="{FF2B5EF4-FFF2-40B4-BE49-F238E27FC236}">
                <a16:creationId xmlns:a16="http://schemas.microsoft.com/office/drawing/2014/main" id="{88C50432-EC63-4B00-9618-4C948F209B59}"/>
              </a:ext>
            </a:extLst>
          </p:cNvPr>
          <p:cNvGraphicFramePr/>
          <p:nvPr>
            <p:extLst>
              <p:ext uri="{D42A27DB-BD31-4B8C-83A1-F6EECF244321}">
                <p14:modId xmlns:p14="http://schemas.microsoft.com/office/powerpoint/2010/main" val="3164274643"/>
              </p:ext>
            </p:extLst>
          </p:nvPr>
        </p:nvGraphicFramePr>
        <p:xfrm>
          <a:off x="575893" y="2326252"/>
          <a:ext cx="11029615" cy="3911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9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cap="none" dirty="0">
                <a:latin typeface="+mn-lt"/>
              </a:rPr>
              <a:t>9 communes participantes</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B4AA8937-6506-4D24-A6B0-1B27FFF2EDF9}"/>
              </a:ext>
            </a:extLst>
          </p:cNvPr>
          <p:cNvSpPr>
            <a:spLocks noGrp="1"/>
          </p:cNvSpPr>
          <p:nvPr>
            <p:ph type="sldNum" sz="quarter" idx="12"/>
          </p:nvPr>
        </p:nvSpPr>
        <p:spPr/>
        <p:txBody>
          <a:bodyPr/>
          <a:lstStyle/>
          <a:p>
            <a:fld id="{744F8412-26D8-400C-A424-2250A0A5DFB0}" type="slidenum">
              <a:rPr lang="en-GB" smtClean="0"/>
              <a:t>6</a:t>
            </a:fld>
            <a:endParaRPr lang="en-GB"/>
          </a:p>
        </p:txBody>
      </p:sp>
      <p:pic>
        <p:nvPicPr>
          <p:cNvPr id="12" name="Image 11">
            <a:extLst>
              <a:ext uri="{FF2B5EF4-FFF2-40B4-BE49-F238E27FC236}">
                <a16:creationId xmlns:a16="http://schemas.microsoft.com/office/drawing/2014/main" id="{73E93ADF-950A-4B20-B946-152C2737E78A}"/>
              </a:ext>
            </a:extLst>
          </p:cNvPr>
          <p:cNvPicPr>
            <a:picLocks noChangeAspect="1"/>
          </p:cNvPicPr>
          <p:nvPr/>
        </p:nvPicPr>
        <p:blipFill>
          <a:blip r:embed="rId7"/>
          <a:stretch>
            <a:fillRect/>
          </a:stretch>
        </p:blipFill>
        <p:spPr>
          <a:xfrm>
            <a:off x="8139655" y="6223142"/>
            <a:ext cx="1497559" cy="591473"/>
          </a:xfrm>
          <a:prstGeom prst="rect">
            <a:avLst/>
          </a:prstGeom>
        </p:spPr>
      </p:pic>
      <p:graphicFrame>
        <p:nvGraphicFramePr>
          <p:cNvPr id="5" name="Espace réservé du contenu 4">
            <a:extLst>
              <a:ext uri="{FF2B5EF4-FFF2-40B4-BE49-F238E27FC236}">
                <a16:creationId xmlns:a16="http://schemas.microsoft.com/office/drawing/2014/main" id="{3E8A4413-8B85-4484-A245-62E75BF97E70}"/>
              </a:ext>
            </a:extLst>
          </p:cNvPr>
          <p:cNvGraphicFramePr>
            <a:graphicFrameLocks noGrp="1"/>
          </p:cNvGraphicFramePr>
          <p:nvPr>
            <p:ph idx="1"/>
            <p:extLst>
              <p:ext uri="{D42A27DB-BD31-4B8C-83A1-F6EECF244321}">
                <p14:modId xmlns:p14="http://schemas.microsoft.com/office/powerpoint/2010/main" val="2265676709"/>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9304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cap="none" dirty="0">
                <a:latin typeface="+mn-lt"/>
              </a:rPr>
              <a:t>Questionnaires récoltés et utilisables </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Espace réservé du contenu 6">
            <a:extLst>
              <a:ext uri="{FF2B5EF4-FFF2-40B4-BE49-F238E27FC236}">
                <a16:creationId xmlns:a16="http://schemas.microsoft.com/office/drawing/2014/main" id="{5FD3BD81-2AAE-455F-A2EB-0C865CE87932}"/>
              </a:ext>
            </a:extLst>
          </p:cNvPr>
          <p:cNvGraphicFramePr>
            <a:graphicFrameLocks noGrp="1"/>
          </p:cNvGraphicFramePr>
          <p:nvPr>
            <p:ph idx="1"/>
            <p:extLst>
              <p:ext uri="{D42A27DB-BD31-4B8C-83A1-F6EECF244321}">
                <p14:modId xmlns:p14="http://schemas.microsoft.com/office/powerpoint/2010/main" val="88499934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space réservé du numéro de diapositive 2">
            <a:extLst>
              <a:ext uri="{FF2B5EF4-FFF2-40B4-BE49-F238E27FC236}">
                <a16:creationId xmlns:a16="http://schemas.microsoft.com/office/drawing/2014/main" id="{B4AA8937-6506-4D24-A6B0-1B27FFF2EDF9}"/>
              </a:ext>
            </a:extLst>
          </p:cNvPr>
          <p:cNvSpPr>
            <a:spLocks noGrp="1"/>
          </p:cNvSpPr>
          <p:nvPr>
            <p:ph type="sldNum" sz="quarter" idx="12"/>
          </p:nvPr>
        </p:nvSpPr>
        <p:spPr/>
        <p:txBody>
          <a:bodyPr/>
          <a:lstStyle/>
          <a:p>
            <a:fld id="{744F8412-26D8-400C-A424-2250A0A5DFB0}" type="slidenum">
              <a:rPr lang="en-GB" smtClean="0"/>
              <a:t>7</a:t>
            </a:fld>
            <a:endParaRPr lang="en-GB"/>
          </a:p>
        </p:txBody>
      </p:sp>
      <p:pic>
        <p:nvPicPr>
          <p:cNvPr id="12" name="Image 11">
            <a:extLst>
              <a:ext uri="{FF2B5EF4-FFF2-40B4-BE49-F238E27FC236}">
                <a16:creationId xmlns:a16="http://schemas.microsoft.com/office/drawing/2014/main" id="{73E93ADF-950A-4B20-B946-152C2737E78A}"/>
              </a:ext>
            </a:extLst>
          </p:cNvPr>
          <p:cNvPicPr>
            <a:picLocks noChangeAspect="1"/>
          </p:cNvPicPr>
          <p:nvPr/>
        </p:nvPicPr>
        <p:blipFill>
          <a:blip r:embed="rId12"/>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69115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cap="none" dirty="0">
                <a:latin typeface="+mn-lt"/>
              </a:rPr>
              <a:t>Ukrainiens</a:t>
            </a:r>
            <a:endParaRPr lang="fr-BE" sz="3200" b="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6D741AE-41A4-4B5D-B813-0113FCD42734}"/>
              </a:ext>
            </a:extLst>
          </p:cNvPr>
          <p:cNvSpPr>
            <a:spLocks noGrp="1"/>
          </p:cNvSpPr>
          <p:nvPr>
            <p:ph idx="1"/>
          </p:nvPr>
        </p:nvSpPr>
        <p:spPr/>
        <p:txBody>
          <a:bodyPr>
            <a:normAutofit/>
          </a:bodyPr>
          <a:lstStyle/>
          <a:p>
            <a:pPr marL="0" indent="0">
              <a:buNone/>
            </a:pPr>
            <a:r>
              <a:rPr lang="fr-FR" sz="2400" dirty="0"/>
              <a:t>Parmi les 694 questionnaires valides, 73 concernent des réfugiés ukrainiens :</a:t>
            </a:r>
          </a:p>
          <a:p>
            <a:pPr lvl="1">
              <a:buFont typeface="Wingdings" panose="05000000000000000000" pitchFamily="2" charset="2"/>
              <a:buChar char="Ø"/>
            </a:pPr>
            <a:r>
              <a:rPr lang="fr-FR" sz="2200" b="1" dirty="0"/>
              <a:t>621</a:t>
            </a:r>
            <a:r>
              <a:rPr lang="fr-FR" sz="2200" dirty="0"/>
              <a:t> questionnaires mobilisés pour les analyses</a:t>
            </a:r>
          </a:p>
          <a:p>
            <a:pPr lvl="1">
              <a:buFont typeface="Wingdings" panose="05000000000000000000" pitchFamily="2" charset="2"/>
              <a:buChar char="Ø"/>
            </a:pPr>
            <a:r>
              <a:rPr lang="fr-FR" sz="2200" dirty="0"/>
              <a:t>73 questionnaires mobilisés dans une section à part </a:t>
            </a:r>
            <a:endParaRPr lang="fr-FR" sz="1800" dirty="0"/>
          </a:p>
          <a:p>
            <a:pPr marL="342900" indent="-342900">
              <a:buFont typeface="+mj-lt"/>
              <a:buAutoNum type="arabicPeriod"/>
            </a:pPr>
            <a:endParaRPr lang="fr-BE" sz="2400" dirty="0"/>
          </a:p>
        </p:txBody>
      </p:sp>
      <p:sp>
        <p:nvSpPr>
          <p:cNvPr id="4" name="Espace réservé du numéro de diapositive 3">
            <a:extLst>
              <a:ext uri="{FF2B5EF4-FFF2-40B4-BE49-F238E27FC236}">
                <a16:creationId xmlns:a16="http://schemas.microsoft.com/office/drawing/2014/main" id="{D955CAC6-C349-432F-B35F-171BA17C7FA0}"/>
              </a:ext>
            </a:extLst>
          </p:cNvPr>
          <p:cNvSpPr>
            <a:spLocks noGrp="1"/>
          </p:cNvSpPr>
          <p:nvPr>
            <p:ph type="sldNum" sz="quarter" idx="12"/>
          </p:nvPr>
        </p:nvSpPr>
        <p:spPr/>
        <p:txBody>
          <a:bodyPr/>
          <a:lstStyle/>
          <a:p>
            <a:fld id="{744F8412-26D8-400C-A424-2250A0A5DFB0}" type="slidenum">
              <a:rPr lang="en-GB" smtClean="0"/>
              <a:t>8</a:t>
            </a:fld>
            <a:endParaRPr lang="en-GB"/>
          </a:p>
        </p:txBody>
      </p:sp>
      <p:pic>
        <p:nvPicPr>
          <p:cNvPr id="12" name="Image 11">
            <a:extLst>
              <a:ext uri="{FF2B5EF4-FFF2-40B4-BE49-F238E27FC236}">
                <a16:creationId xmlns:a16="http://schemas.microsoft.com/office/drawing/2014/main" id="{3915F859-2DCD-42BE-B50B-33BF6053208E}"/>
              </a:ext>
            </a:extLst>
          </p:cNvPr>
          <p:cNvPicPr>
            <a:picLocks noChangeAspect="1"/>
          </p:cNvPicPr>
          <p:nvPr/>
        </p:nvPicPr>
        <p:blipFill>
          <a:blip r:embed="rId7"/>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21024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F4CBC-736E-4F6E-A590-006E6A503EB3}"/>
              </a:ext>
            </a:extLst>
          </p:cNvPr>
          <p:cNvSpPr>
            <a:spLocks noGrp="1"/>
          </p:cNvSpPr>
          <p:nvPr>
            <p:ph type="title"/>
          </p:nvPr>
        </p:nvSpPr>
        <p:spPr/>
        <p:txBody>
          <a:bodyPr anchor="ctr">
            <a:normAutofit/>
          </a:bodyPr>
          <a:lstStyle/>
          <a:p>
            <a:r>
              <a:rPr lang="fr-FR" sz="3200" b="1" i="1" cap="none" dirty="0">
                <a:latin typeface="+mn-lt"/>
              </a:rPr>
              <a:t>Situation de logement : rappel typologie ETHOS light</a:t>
            </a:r>
            <a:endParaRPr lang="fr-BE" sz="3200" b="1" i="1" cap="none" dirty="0">
              <a:latin typeface="+mn-lt"/>
            </a:endParaRPr>
          </a:p>
        </p:txBody>
      </p:sp>
      <p:pic>
        <p:nvPicPr>
          <p:cNvPr id="8" name="Image 7" descr="Capture d’écran">
            <a:extLst>
              <a:ext uri="{FF2B5EF4-FFF2-40B4-BE49-F238E27FC236}">
                <a16:creationId xmlns:a16="http://schemas.microsoft.com/office/drawing/2014/main" id="{8D912B3A-3736-462B-BDCA-74EC6F5DF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 y="6449264"/>
            <a:ext cx="1329382" cy="282433"/>
          </a:xfrm>
          <a:prstGeom prst="rect">
            <a:avLst/>
          </a:prstGeom>
        </p:spPr>
      </p:pic>
      <p:pic>
        <p:nvPicPr>
          <p:cNvPr id="10" name="Image 9">
            <a:extLst>
              <a:ext uri="{FF2B5EF4-FFF2-40B4-BE49-F238E27FC236}">
                <a16:creationId xmlns:a16="http://schemas.microsoft.com/office/drawing/2014/main" id="{281B6930-7398-43DE-A3E2-93CAE21E5B7B}"/>
              </a:ext>
            </a:extLst>
          </p:cNvPr>
          <p:cNvPicPr>
            <a:picLocks noChangeAspect="1"/>
          </p:cNvPicPr>
          <p:nvPr/>
        </p:nvPicPr>
        <p:blipFill>
          <a:blip r:embed="rId3"/>
          <a:stretch>
            <a:fillRect/>
          </a:stretch>
        </p:blipFill>
        <p:spPr>
          <a:xfrm>
            <a:off x="1689453" y="6383045"/>
            <a:ext cx="583684" cy="437199"/>
          </a:xfrm>
          <a:prstGeom prst="rect">
            <a:avLst/>
          </a:prstGeom>
        </p:spPr>
      </p:pic>
      <p:pic>
        <p:nvPicPr>
          <p:cNvPr id="11" name="Image 10">
            <a:extLst>
              <a:ext uri="{FF2B5EF4-FFF2-40B4-BE49-F238E27FC236}">
                <a16:creationId xmlns:a16="http://schemas.microsoft.com/office/drawing/2014/main" id="{E0543DB0-80B6-45D6-856D-1FBF5E5341BB}"/>
              </a:ext>
            </a:extLst>
          </p:cNvPr>
          <p:cNvPicPr/>
          <p:nvPr/>
        </p:nvPicPr>
        <p:blipFill>
          <a:blip r:embed="rId4"/>
          <a:stretch>
            <a:fillRect/>
          </a:stretch>
        </p:blipFill>
        <p:spPr>
          <a:xfrm>
            <a:off x="3286324" y="6330110"/>
            <a:ext cx="1056032" cy="484505"/>
          </a:xfrm>
          <a:prstGeom prst="rect">
            <a:avLst/>
          </a:prstGeom>
        </p:spPr>
      </p:pic>
      <p:pic>
        <p:nvPicPr>
          <p:cNvPr id="13" name="Image 12">
            <a:extLst>
              <a:ext uri="{FF2B5EF4-FFF2-40B4-BE49-F238E27FC236}">
                <a16:creationId xmlns:a16="http://schemas.microsoft.com/office/drawing/2014/main" id="{049272CB-ADAB-4FD5-A025-C83CEE7485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7413" y="6317890"/>
            <a:ext cx="556260" cy="484505"/>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88DECAD5-A76A-4A2A-B1DD-96C2CEC44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023" y="6362125"/>
            <a:ext cx="996062" cy="440270"/>
          </a:xfrm>
          <a:prstGeom prst="rect">
            <a:avLst/>
          </a:prstGeom>
        </p:spPr>
      </p:pic>
      <p:cxnSp>
        <p:nvCxnSpPr>
          <p:cNvPr id="15" name="Connecteur droit 14">
            <a:extLst>
              <a:ext uri="{FF2B5EF4-FFF2-40B4-BE49-F238E27FC236}">
                <a16:creationId xmlns:a16="http://schemas.microsoft.com/office/drawing/2014/main" id="{9FF6EB9C-EADC-476C-A9EB-890CB6D65CBA}"/>
              </a:ext>
            </a:extLst>
          </p:cNvPr>
          <p:cNvCxnSpPr/>
          <p:nvPr/>
        </p:nvCxnSpPr>
        <p:spPr>
          <a:xfrm>
            <a:off x="111538" y="6155844"/>
            <a:ext cx="1199829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2FCB11BE-C5E0-4E76-AC88-E2BE2D88905D}"/>
              </a:ext>
            </a:extLst>
          </p:cNvPr>
          <p:cNvSpPr>
            <a:spLocks noGrp="1"/>
          </p:cNvSpPr>
          <p:nvPr>
            <p:ph type="sldNum" sz="quarter" idx="12"/>
          </p:nvPr>
        </p:nvSpPr>
        <p:spPr/>
        <p:txBody>
          <a:bodyPr/>
          <a:lstStyle/>
          <a:p>
            <a:fld id="{744F8412-26D8-400C-A424-2250A0A5DFB0}" type="slidenum">
              <a:rPr lang="en-GB" smtClean="0"/>
              <a:t>9</a:t>
            </a:fld>
            <a:endParaRPr lang="en-GB"/>
          </a:p>
        </p:txBody>
      </p:sp>
      <p:graphicFrame>
        <p:nvGraphicFramePr>
          <p:cNvPr id="16" name="Content Placeholder 4">
            <a:extLst>
              <a:ext uri="{FF2B5EF4-FFF2-40B4-BE49-F238E27FC236}">
                <a16:creationId xmlns:a16="http://schemas.microsoft.com/office/drawing/2014/main" id="{F70D8946-93C4-4B9F-84E4-23536B138F39}"/>
              </a:ext>
            </a:extLst>
          </p:cNvPr>
          <p:cNvGraphicFramePr>
            <a:graphicFrameLocks/>
          </p:cNvGraphicFramePr>
          <p:nvPr>
            <p:extLst>
              <p:ext uri="{D42A27DB-BD31-4B8C-83A1-F6EECF244321}">
                <p14:modId xmlns:p14="http://schemas.microsoft.com/office/powerpoint/2010/main" val="4095388371"/>
              </p:ext>
            </p:extLst>
          </p:nvPr>
        </p:nvGraphicFramePr>
        <p:xfrm>
          <a:off x="510880" y="1858740"/>
          <a:ext cx="11170239" cy="3983797"/>
        </p:xfrm>
        <a:graphic>
          <a:graphicData uri="http://schemas.openxmlformats.org/drawingml/2006/table">
            <a:tbl>
              <a:tblPr firstRow="1" bandRow="1">
                <a:tableStyleId>{7DF18680-E054-41AD-8BC1-D1AEF772440D}</a:tableStyleId>
              </a:tblPr>
              <a:tblGrid>
                <a:gridCol w="2288347">
                  <a:extLst>
                    <a:ext uri="{9D8B030D-6E8A-4147-A177-3AD203B41FA5}">
                      <a16:colId xmlns:a16="http://schemas.microsoft.com/office/drawing/2014/main" val="3550560050"/>
                    </a:ext>
                  </a:extLst>
                </a:gridCol>
                <a:gridCol w="8881892">
                  <a:extLst>
                    <a:ext uri="{9D8B030D-6E8A-4147-A177-3AD203B41FA5}">
                      <a16:colId xmlns:a16="http://schemas.microsoft.com/office/drawing/2014/main" val="831818293"/>
                    </a:ext>
                  </a:extLst>
                </a:gridCol>
              </a:tblGrid>
              <a:tr h="488549">
                <a:tc>
                  <a:txBody>
                    <a:bodyPr/>
                    <a:lstStyle/>
                    <a:p>
                      <a:r>
                        <a:rPr lang="fr-BE" sz="1400" b="1" kern="1200">
                          <a:solidFill>
                            <a:schemeClr val="tx1"/>
                          </a:solidFill>
                          <a:latin typeface="+mn-lt"/>
                          <a:ea typeface="+mn-ea"/>
                          <a:cs typeface="+mn-cs"/>
                        </a:rPr>
                        <a:t>Catégorie opérationnelle</a:t>
                      </a:r>
                      <a:endParaRPr lang="fr-BE" sz="1400" b="1"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b="1" kern="1200">
                          <a:solidFill>
                            <a:schemeClr val="tx1"/>
                          </a:solidFill>
                          <a:latin typeface="+mn-lt"/>
                          <a:ea typeface="+mn-ea"/>
                          <a:cs typeface="+mn-cs"/>
                        </a:rPr>
                        <a:t>Définition/situation de vie</a:t>
                      </a:r>
                      <a:endParaRPr lang="fr-BE" sz="1400" b="1"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80130"/>
                  </a:ext>
                </a:extLst>
              </a:tr>
              <a:tr h="258644">
                <a:tc>
                  <a:txBody>
                    <a:bodyPr/>
                    <a:lstStyle/>
                    <a:p>
                      <a:r>
                        <a:rPr lang="fr-BE" sz="1200" b="1" kern="1200">
                          <a:solidFill>
                            <a:schemeClr val="tx1"/>
                          </a:solidFill>
                          <a:latin typeface="+mn-lt"/>
                          <a:ea typeface="+mn-ea"/>
                          <a:cs typeface="+mn-cs"/>
                        </a:rPr>
                        <a:t>1. Dans l’espace public</a:t>
                      </a:r>
                      <a:endParaRPr lang="fr-BE" sz="1200" b="1"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r>
                        <a:rPr lang="fr-BE" sz="1200" b="1" i="1" kern="1200">
                          <a:solidFill>
                            <a:schemeClr val="tx1"/>
                          </a:solidFill>
                          <a:latin typeface="+mn-lt"/>
                          <a:ea typeface="+mn-ea"/>
                          <a:cs typeface="+mn-cs"/>
                        </a:rPr>
                        <a:t>Personnes qui vivent dans l’espace public</a:t>
                      </a:r>
                      <a:endParaRPr lang="fr-BE" sz="1200" b="1" i="1"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2497087"/>
                  </a:ext>
                </a:extLst>
              </a:tr>
              <a:tr h="603502">
                <a:tc>
                  <a:txBody>
                    <a:bodyPr/>
                    <a:lstStyle/>
                    <a:p>
                      <a:r>
                        <a:rPr lang="fr-BE" sz="1200" b="1" kern="1200">
                          <a:solidFill>
                            <a:schemeClr val="tx1"/>
                          </a:solidFill>
                          <a:latin typeface="+mn-lt"/>
                          <a:ea typeface="+mn-ea"/>
                          <a:cs typeface="+mn-cs"/>
                        </a:rPr>
                        <a:t>2. En hébergement d’urgence</a:t>
                      </a:r>
                      <a:endParaRPr lang="fr-BE" sz="1200" b="1" kern="1200" dirty="0">
                        <a:solidFill>
                          <a:schemeClr val="tx1"/>
                        </a:solidFill>
                        <a:latin typeface="+mn-lt"/>
                        <a:ea typeface="+mn-ea"/>
                        <a:cs typeface="+mn-cs"/>
                      </a:endParaRPr>
                    </a:p>
                  </a:txBody>
                  <a:tcPr>
                    <a:solidFill>
                      <a:schemeClr val="bg1"/>
                    </a:solidFill>
                  </a:tcPr>
                </a:tc>
                <a:tc>
                  <a:txBody>
                    <a:bodyPr/>
                    <a:lstStyle/>
                    <a:p>
                      <a:r>
                        <a:rPr lang="fr-BE" sz="1200" b="1" i="1" kern="1200">
                          <a:solidFill>
                            <a:schemeClr val="tx1"/>
                          </a:solidFill>
                          <a:latin typeface="+mn-lt"/>
                          <a:ea typeface="+mn-ea"/>
                          <a:cs typeface="+mn-cs"/>
                        </a:rPr>
                        <a:t>Personnes séjournant dans des logements à bas seuil et de courte durée</a:t>
                      </a:r>
                    </a:p>
                    <a:p>
                      <a:r>
                        <a:rPr lang="fr-BE" sz="1200" kern="1200">
                          <a:solidFill>
                            <a:schemeClr val="tx1"/>
                          </a:solidFill>
                          <a:latin typeface="+mn-lt"/>
                          <a:ea typeface="+mn-ea"/>
                          <a:cs typeface="+mn-cs"/>
                        </a:rPr>
                        <a:t>a. abri d'hiver ou de nuit</a:t>
                      </a:r>
                    </a:p>
                    <a:p>
                      <a:r>
                        <a:rPr lang="fr-BE" sz="1200" kern="1200">
                          <a:solidFill>
                            <a:schemeClr val="tx1"/>
                          </a:solidFill>
                          <a:latin typeface="+mn-lt"/>
                          <a:ea typeface="+mn-ea"/>
                          <a:cs typeface="+mn-cs"/>
                        </a:rPr>
                        <a:t>b. hôtel ou auberge de jeunesse</a:t>
                      </a:r>
                      <a:endParaRPr lang="fr-BE" sz="120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248771655"/>
                  </a:ext>
                </a:extLst>
              </a:tr>
              <a:tr h="431073">
                <a:tc>
                  <a:txBody>
                    <a:bodyPr/>
                    <a:lstStyle/>
                    <a:p>
                      <a:r>
                        <a:rPr lang="fr-BE" sz="1200" b="1" kern="1200">
                          <a:solidFill>
                            <a:schemeClr val="tx1"/>
                          </a:solidFill>
                          <a:latin typeface="+mn-lt"/>
                          <a:ea typeface="+mn-ea"/>
                          <a:cs typeface="+mn-cs"/>
                        </a:rPr>
                        <a:t>3. En foyer d’hébergement pour personnes sans-abri</a:t>
                      </a:r>
                      <a:endParaRPr lang="fr-BE" sz="1200" b="1" kern="1200" dirty="0">
                        <a:solidFill>
                          <a:schemeClr val="tx1"/>
                        </a:solidFill>
                        <a:latin typeface="+mn-lt"/>
                        <a:ea typeface="+mn-ea"/>
                        <a:cs typeface="+mn-cs"/>
                      </a:endParaRPr>
                    </a:p>
                  </a:txBody>
                  <a:tcPr/>
                </a:tc>
                <a:tc>
                  <a:txBody>
                    <a:bodyPr/>
                    <a:lstStyle/>
                    <a:p>
                      <a:r>
                        <a:rPr lang="fr-BE" sz="1200" b="1" i="1" kern="1200">
                          <a:solidFill>
                            <a:schemeClr val="tx1"/>
                          </a:solidFill>
                          <a:latin typeface="+mn-lt"/>
                          <a:ea typeface="+mn-ea"/>
                          <a:cs typeface="+mn-cs"/>
                        </a:rPr>
                        <a:t>Personnes séjournant dans un centre d’hébergement pour sans-abri ou un logement temporaire</a:t>
                      </a:r>
                    </a:p>
                    <a:p>
                      <a:r>
                        <a:rPr lang="fr-BE" sz="1200" kern="1200">
                          <a:solidFill>
                            <a:schemeClr val="tx1"/>
                          </a:solidFill>
                          <a:latin typeface="+mn-lt"/>
                          <a:ea typeface="+mn-ea"/>
                          <a:cs typeface="+mn-cs"/>
                        </a:rPr>
                        <a:t>Durée &lt; 1 an.</a:t>
                      </a:r>
                      <a:endParaRPr lang="fr-BE" sz="1200" kern="1200" dirty="0">
                        <a:solidFill>
                          <a:schemeClr val="tx1"/>
                        </a:solidFill>
                        <a:latin typeface="+mn-lt"/>
                        <a:ea typeface="+mn-ea"/>
                        <a:cs typeface="+mn-cs"/>
                      </a:endParaRPr>
                    </a:p>
                  </a:txBody>
                  <a:tcPr/>
                </a:tc>
                <a:extLst>
                  <a:ext uri="{0D108BD9-81ED-4DB2-BD59-A6C34878D82A}">
                    <a16:rowId xmlns:a16="http://schemas.microsoft.com/office/drawing/2014/main" val="1536261577"/>
                  </a:ext>
                </a:extLst>
              </a:tr>
              <a:tr h="431073">
                <a:tc>
                  <a:txBody>
                    <a:bodyPr/>
                    <a:lstStyle/>
                    <a:p>
                      <a:r>
                        <a:rPr lang="fr-BE" sz="1200" b="1" kern="1200">
                          <a:solidFill>
                            <a:schemeClr val="tx1"/>
                          </a:solidFill>
                          <a:latin typeface="+mn-lt"/>
                          <a:ea typeface="+mn-ea"/>
                          <a:cs typeface="+mn-cs"/>
                        </a:rPr>
                        <a:t>4. Personnes sortant d’institution</a:t>
                      </a:r>
                      <a:endParaRPr lang="fr-BE" sz="1200" b="1" kern="1200" dirty="0">
                        <a:solidFill>
                          <a:schemeClr val="tx1"/>
                        </a:solidFill>
                        <a:latin typeface="+mn-lt"/>
                        <a:ea typeface="+mn-ea"/>
                        <a:cs typeface="+mn-cs"/>
                      </a:endParaRPr>
                    </a:p>
                  </a:txBody>
                  <a:tcP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BE" sz="1200" kern="1200">
                          <a:solidFill>
                            <a:schemeClr val="tx1"/>
                          </a:solidFill>
                          <a:latin typeface="+mn-lt"/>
                          <a:ea typeface="+mn-ea"/>
                          <a:cs typeface="+mn-cs"/>
                        </a:rPr>
                        <a:t>Les personnes qui quittent l'institution dans un délai d'un mois après le jour du dénombrement sans solution de logement stable.</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fr-BE" sz="1200" kern="1200">
                          <a:solidFill>
                            <a:schemeClr val="tx1"/>
                          </a:solidFill>
                          <a:latin typeface="+mn-lt"/>
                          <a:ea typeface="+mn-ea"/>
                          <a:cs typeface="+mn-cs"/>
                        </a:rPr>
                        <a:t>Les personnes qui restent plus longtemps dans l'institution en raison de l'absence d'une solution de logement stable.</a:t>
                      </a:r>
                      <a:endParaRPr lang="fr-BE" sz="120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402249127"/>
                  </a:ext>
                </a:extLst>
              </a:tr>
              <a:tr h="431073">
                <a:tc>
                  <a:txBody>
                    <a:bodyPr/>
                    <a:lstStyle/>
                    <a:p>
                      <a:r>
                        <a:rPr lang="fr-BE" sz="1200" b="1" kern="1200">
                          <a:solidFill>
                            <a:schemeClr val="tx1"/>
                          </a:solidFill>
                          <a:latin typeface="+mn-lt"/>
                          <a:ea typeface="+mn-ea"/>
                          <a:cs typeface="+mn-cs"/>
                        </a:rPr>
                        <a:t>5. En logement non conventionnel</a:t>
                      </a:r>
                      <a:endParaRPr lang="fr-BE" sz="1200" b="1" kern="1200" dirty="0">
                        <a:solidFill>
                          <a:schemeClr val="tx1"/>
                        </a:solidFill>
                        <a:latin typeface="+mn-lt"/>
                        <a:ea typeface="+mn-ea"/>
                        <a:cs typeface="+mn-cs"/>
                      </a:endParaRPr>
                    </a:p>
                  </a:txBody>
                  <a:tcPr/>
                </a:tc>
                <a:tc>
                  <a:txBody>
                    <a:bodyPr/>
                    <a:lstStyle/>
                    <a:p>
                      <a:r>
                        <a:rPr lang="fr-BE" sz="1200" b="1" i="1" kern="1200">
                          <a:solidFill>
                            <a:schemeClr val="tx1"/>
                          </a:solidFill>
                          <a:latin typeface="+mn-lt"/>
                          <a:ea typeface="+mn-ea"/>
                          <a:cs typeface="+mn-cs"/>
                        </a:rPr>
                        <a:t>Personnes séjournant des logements non conventionnels.</a:t>
                      </a:r>
                      <a:endParaRPr lang="fr-BE" sz="1200" b="1" i="1" kern="1200" dirty="0">
                        <a:solidFill>
                          <a:schemeClr val="tx1"/>
                        </a:solidFill>
                        <a:latin typeface="+mn-lt"/>
                        <a:ea typeface="+mn-ea"/>
                        <a:cs typeface="+mn-cs"/>
                      </a:endParaRPr>
                    </a:p>
                  </a:txBody>
                  <a:tcPr/>
                </a:tc>
                <a:extLst>
                  <a:ext uri="{0D108BD9-81ED-4DB2-BD59-A6C34878D82A}">
                    <a16:rowId xmlns:a16="http://schemas.microsoft.com/office/drawing/2014/main" val="3920881020"/>
                  </a:ext>
                </a:extLst>
              </a:tr>
              <a:tr h="431073">
                <a:tc>
                  <a:txBody>
                    <a:bodyPr/>
                    <a:lstStyle/>
                    <a:p>
                      <a:r>
                        <a:rPr lang="fr-BE" sz="1200" b="1" kern="1200">
                          <a:solidFill>
                            <a:schemeClr val="tx1"/>
                          </a:solidFill>
                          <a:latin typeface="+mn-lt"/>
                          <a:ea typeface="+mn-ea"/>
                          <a:cs typeface="+mn-cs"/>
                        </a:rPr>
                        <a:t>6. Chez des membres de la familles/amis</a:t>
                      </a:r>
                      <a:endParaRPr lang="fr-BE" sz="1200" b="1" kern="1200" dirty="0">
                        <a:solidFill>
                          <a:schemeClr val="tx1"/>
                        </a:solidFill>
                        <a:latin typeface="+mn-lt"/>
                        <a:ea typeface="+mn-ea"/>
                        <a:cs typeface="+mn-cs"/>
                      </a:endParaRPr>
                    </a:p>
                  </a:txBody>
                  <a:tcPr>
                    <a:solidFill>
                      <a:schemeClr val="bg1"/>
                    </a:solidFill>
                  </a:tcPr>
                </a:tc>
                <a:tc>
                  <a:txBody>
                    <a:bodyPr/>
                    <a:lstStyle/>
                    <a:p>
                      <a:r>
                        <a:rPr lang="fr-BE" sz="1200" b="1" i="1" kern="1200" dirty="0">
                          <a:solidFill>
                            <a:schemeClr val="tx1"/>
                          </a:solidFill>
                          <a:latin typeface="+mn-lt"/>
                          <a:ea typeface="+mn-ea"/>
                          <a:cs typeface="+mn-cs"/>
                        </a:rPr>
                        <a:t>Personnes hébergées temporairement par des parents, des amis ou des tiers en raison de l'absence de logement personnel.</a:t>
                      </a:r>
                    </a:p>
                  </a:txBody>
                  <a:tcPr>
                    <a:solidFill>
                      <a:schemeClr val="bg1"/>
                    </a:solidFill>
                  </a:tcPr>
                </a:tc>
                <a:extLst>
                  <a:ext uri="{0D108BD9-81ED-4DB2-BD59-A6C34878D82A}">
                    <a16:rowId xmlns:a16="http://schemas.microsoft.com/office/drawing/2014/main" val="955399160"/>
                  </a:ext>
                </a:extLst>
              </a:tr>
              <a:tr h="752048">
                <a:tc>
                  <a:txBody>
                    <a:bodyPr/>
                    <a:lstStyle/>
                    <a:p>
                      <a:r>
                        <a:rPr lang="fr-BE" sz="1200" b="1" kern="1200">
                          <a:solidFill>
                            <a:schemeClr val="tx1"/>
                          </a:solidFill>
                          <a:latin typeface="+mn-lt"/>
                          <a:ea typeface="+mn-ea"/>
                          <a:cs typeface="+mn-cs"/>
                        </a:rPr>
                        <a:t>+ 7</a:t>
                      </a:r>
                      <a:r>
                        <a:rPr lang="fr-BE" sz="1200" b="1" kern="1200" baseline="30000">
                          <a:solidFill>
                            <a:schemeClr val="tx1"/>
                          </a:solidFill>
                          <a:latin typeface="+mn-lt"/>
                          <a:ea typeface="+mn-ea"/>
                          <a:cs typeface="+mn-cs"/>
                        </a:rPr>
                        <a:t>e</a:t>
                      </a:r>
                      <a:r>
                        <a:rPr lang="fr-BE" sz="1200" b="1" kern="1200">
                          <a:solidFill>
                            <a:schemeClr val="tx1"/>
                          </a:solidFill>
                          <a:latin typeface="+mn-lt"/>
                          <a:ea typeface="+mn-ea"/>
                          <a:cs typeface="+mn-cs"/>
                        </a:rPr>
                        <a:t> catégorie : menace d’expulsion</a:t>
                      </a:r>
                      <a:endParaRPr lang="fr-BE" sz="1200" b="1" kern="1200" dirty="0">
                        <a:solidFill>
                          <a:schemeClr val="tx1"/>
                        </a:solidFill>
                        <a:latin typeface="+mn-lt"/>
                        <a:ea typeface="+mn-ea"/>
                        <a:cs typeface="+mn-cs"/>
                      </a:endParaRPr>
                    </a:p>
                  </a:txBody>
                  <a:tcPr/>
                </a:tc>
                <a:tc>
                  <a:txBody>
                    <a:bodyPr/>
                    <a:lstStyle/>
                    <a:p>
                      <a:r>
                        <a:rPr lang="fr-BE" sz="1200" b="1" i="1" kern="1200" dirty="0">
                          <a:solidFill>
                            <a:schemeClr val="tx1"/>
                          </a:solidFill>
                          <a:latin typeface="+mn-lt"/>
                          <a:ea typeface="+mn-ea"/>
                          <a:cs typeface="+mn-cs"/>
                        </a:rPr>
                        <a:t>Personnes qui doivent quitter leur logement dans un délai d'un mois après le jour du décompte</a:t>
                      </a:r>
                      <a:r>
                        <a:rPr lang="fr-BE" sz="1200" kern="1200" dirty="0">
                          <a:solidFill>
                            <a:schemeClr val="tx1"/>
                          </a:solidFill>
                          <a:latin typeface="+mn-lt"/>
                          <a:ea typeface="+mn-ea"/>
                          <a:cs typeface="+mn-cs"/>
                        </a:rPr>
                        <a:t> pour les raisons suivantes</a:t>
                      </a:r>
                    </a:p>
                    <a:p>
                      <a:pPr marL="228600" indent="-228600">
                        <a:buAutoNum type="alphaLcPeriod"/>
                      </a:pPr>
                      <a:r>
                        <a:rPr lang="fr-BE" sz="1200" kern="1200" dirty="0">
                          <a:solidFill>
                            <a:schemeClr val="tx1"/>
                          </a:solidFill>
                          <a:latin typeface="+mn-lt"/>
                          <a:ea typeface="+mn-ea"/>
                          <a:cs typeface="+mn-cs"/>
                        </a:rPr>
                        <a:t>Un avis d’expulsion judiciaire signifié ; b. Un </a:t>
                      </a:r>
                      <a:r>
                        <a:rPr lang="fr-BE" sz="1200" kern="1200" noProof="0" dirty="0">
                          <a:solidFill>
                            <a:schemeClr val="tx1"/>
                          </a:solidFill>
                          <a:latin typeface="+mn-lt"/>
                          <a:ea typeface="+mn-ea"/>
                          <a:cs typeface="+mn-cs"/>
                        </a:rPr>
                        <a:t>déclaration</a:t>
                      </a:r>
                      <a:r>
                        <a:rPr lang="fr-BE" sz="1200" kern="1200" dirty="0">
                          <a:solidFill>
                            <a:schemeClr val="tx1"/>
                          </a:solidFill>
                          <a:latin typeface="+mn-lt"/>
                          <a:ea typeface="+mn-ea"/>
                          <a:cs typeface="+mn-cs"/>
                        </a:rPr>
                        <a:t> d’</a:t>
                      </a:r>
                      <a:r>
                        <a:rPr lang="fr-BE" sz="1200" kern="1200" dirty="0" err="1">
                          <a:solidFill>
                            <a:schemeClr val="tx1"/>
                          </a:solidFill>
                          <a:latin typeface="+mn-lt"/>
                          <a:ea typeface="+mn-ea"/>
                          <a:cs typeface="+mn-cs"/>
                        </a:rPr>
                        <a:t>inhabitabilité</a:t>
                      </a:r>
                      <a:r>
                        <a:rPr lang="fr-BE" sz="1200" kern="1200" dirty="0">
                          <a:solidFill>
                            <a:schemeClr val="tx1"/>
                          </a:solidFill>
                          <a:latin typeface="+mn-lt"/>
                          <a:ea typeface="+mn-ea"/>
                          <a:cs typeface="+mn-cs"/>
                        </a:rPr>
                        <a:t> ; c. Un délai de préavis expiré ou un délai de préavis qui expirera dans le mois suivant le jour du dénombrement.</a:t>
                      </a:r>
                    </a:p>
                  </a:txBody>
                  <a:tcPr/>
                </a:tc>
                <a:extLst>
                  <a:ext uri="{0D108BD9-81ED-4DB2-BD59-A6C34878D82A}">
                    <a16:rowId xmlns:a16="http://schemas.microsoft.com/office/drawing/2014/main" val="2758123265"/>
                  </a:ext>
                </a:extLst>
              </a:tr>
            </a:tbl>
          </a:graphicData>
        </a:graphic>
      </p:graphicFrame>
      <p:pic>
        <p:nvPicPr>
          <p:cNvPr id="12" name="Image 11">
            <a:extLst>
              <a:ext uri="{FF2B5EF4-FFF2-40B4-BE49-F238E27FC236}">
                <a16:creationId xmlns:a16="http://schemas.microsoft.com/office/drawing/2014/main" id="{1B8FDAD9-9805-47B5-B360-CCFE663D9A49}"/>
              </a:ext>
            </a:extLst>
          </p:cNvPr>
          <p:cNvPicPr>
            <a:picLocks noChangeAspect="1"/>
          </p:cNvPicPr>
          <p:nvPr/>
        </p:nvPicPr>
        <p:blipFill>
          <a:blip r:embed="rId7"/>
          <a:stretch>
            <a:fillRect/>
          </a:stretch>
        </p:blipFill>
        <p:spPr>
          <a:xfrm>
            <a:off x="8139655" y="6223142"/>
            <a:ext cx="1497559" cy="591473"/>
          </a:xfrm>
          <a:prstGeom prst="rect">
            <a:avLst/>
          </a:prstGeom>
        </p:spPr>
      </p:pic>
    </p:spTree>
    <p:extLst>
      <p:ext uri="{BB962C8B-B14F-4D97-AF65-F5344CB8AC3E}">
        <p14:creationId xmlns:p14="http://schemas.microsoft.com/office/powerpoint/2010/main" val="1426203740"/>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Kantoorthema">
  <a:themeElements>
    <a:clrScheme name="Aangepast 1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F5099C112A5B4EAC89FB2FE3A4B854" ma:contentTypeVersion="14" ma:contentTypeDescription="Crée un document." ma:contentTypeScope="" ma:versionID="0bb3c4ab55225b409f65385feae15c21">
  <xsd:schema xmlns:xsd="http://www.w3.org/2001/XMLSchema" xmlns:xs="http://www.w3.org/2001/XMLSchema" xmlns:p="http://schemas.microsoft.com/office/2006/metadata/properties" xmlns:ns3="32a0116d-b009-4e4c-b76f-db68e2ebaff2" xmlns:ns4="1f735b0e-cd2b-4d05-b779-e905ad908726" targetNamespace="http://schemas.microsoft.com/office/2006/metadata/properties" ma:root="true" ma:fieldsID="9b2ce13b279cc3e7b47cf45bb80a4eb9" ns3:_="" ns4:_="">
    <xsd:import namespace="32a0116d-b009-4e4c-b76f-db68e2ebaff2"/>
    <xsd:import namespace="1f735b0e-cd2b-4d05-b779-e905ad9087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0116d-b009-4e4c-b76f-db68e2ebaf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735b0e-cd2b-4d05-b779-e905ad908726"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A8ABC-1F27-4354-B564-88D5BEB69987}">
  <ds:schemaRefs>
    <ds:schemaRef ds:uri="http://schemas.microsoft.com/sharepoint/v3/contenttype/forms"/>
  </ds:schemaRefs>
</ds:datastoreItem>
</file>

<file path=customXml/itemProps2.xml><?xml version="1.0" encoding="utf-8"?>
<ds:datastoreItem xmlns:ds="http://schemas.openxmlformats.org/officeDocument/2006/customXml" ds:itemID="{D7FA04C4-E40A-46C6-83C8-D3A803326579}">
  <ds:schemaRefs>
    <ds:schemaRef ds:uri="32a0116d-b009-4e4c-b76f-db68e2ebaff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f735b0e-cd2b-4d05-b779-e905ad908726"/>
    <ds:schemaRef ds:uri="http://www.w3.org/XML/1998/namespace"/>
    <ds:schemaRef ds:uri="http://purl.org/dc/dcmitype/"/>
  </ds:schemaRefs>
</ds:datastoreItem>
</file>

<file path=customXml/itemProps3.xml><?xml version="1.0" encoding="utf-8"?>
<ds:datastoreItem xmlns:ds="http://schemas.openxmlformats.org/officeDocument/2006/customXml" ds:itemID="{56056E7C-7423-497D-B15D-3B08C3445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0116d-b009-4e4c-b76f-db68e2ebaff2"/>
    <ds:schemaRef ds:uri="1f735b0e-cd2b-4d05-b779-e905ad908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Dividende</Template>
  <TotalTime>13697</TotalTime>
  <Words>2727</Words>
  <Application>Microsoft Office PowerPoint</Application>
  <PresentationFormat>Grand écran</PresentationFormat>
  <Paragraphs>711</Paragraphs>
  <Slides>49</Slides>
  <Notes>3</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49</vt:i4>
      </vt:variant>
    </vt:vector>
  </HeadingPairs>
  <TitlesOfParts>
    <vt:vector size="60" baseType="lpstr">
      <vt:lpstr>Arial</vt:lpstr>
      <vt:lpstr>Calibri</vt:lpstr>
      <vt:lpstr>Gill Sans MT</vt:lpstr>
      <vt:lpstr>Helvetica</vt:lpstr>
      <vt:lpstr>Tahoma</vt:lpstr>
      <vt:lpstr>Times New Roman</vt:lpstr>
      <vt:lpstr>Wingdings</vt:lpstr>
      <vt:lpstr>Wingdings 2</vt:lpstr>
      <vt:lpstr>Dividende</vt:lpstr>
      <vt:lpstr>Kantoorthema</vt:lpstr>
      <vt:lpstr>Document</vt:lpstr>
      <vt:lpstr>     </vt:lpstr>
      <vt:lpstr>Dénombrements organisé depuis 2020: </vt:lpstr>
      <vt:lpstr>Retour sur les formations et accompagnement </vt:lpstr>
      <vt:lpstr>Présentation des résultats</vt:lpstr>
      <vt:lpstr>Notes sur le dénombrement dans le brabant wallon</vt:lpstr>
      <vt:lpstr>9 communes participantes</vt:lpstr>
      <vt:lpstr>Questionnaires récoltés et utilisables </vt:lpstr>
      <vt:lpstr>Ukrainiens</vt:lpstr>
      <vt:lpstr>Situation de logement : rappel typologie ETHOS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Focus par zone</vt:lpstr>
      <vt:lpstr>Répartition selon zone</vt:lpstr>
      <vt:lpstr>Répartition selon zone</vt:lpstr>
      <vt:lpstr>Présentation PowerPoint</vt:lpstr>
      <vt:lpstr>Focus sur les jeunes en errance</vt:lpstr>
      <vt:lpstr>Situation de logement des jeunes adultes</vt:lpstr>
      <vt:lpstr>Donnees socio-demographiques</vt:lpstr>
      <vt:lpstr>Donnees situation logement</vt:lpstr>
      <vt:lpstr>Sante</vt:lpstr>
      <vt:lpstr>Revenu</vt:lpstr>
      <vt:lpstr>Focus sur les primo-arrivants en rue</vt:lpstr>
      <vt:lpstr>Présentation PowerPoint</vt:lpstr>
      <vt:lpstr>Situation de logement des personnes en instabilité de logement depuis plus de 2 ans</vt:lpstr>
      <vt:lpstr>Donnees socio-demographiques</vt:lpstr>
      <vt:lpstr>Donnees socio-demographiques</vt:lpstr>
      <vt:lpstr>Sante</vt:lpstr>
      <vt:lpstr>Revenu des personnes parcours longue durée</vt:lpstr>
      <vt:lpstr>Focus sur les parcours longue durée</vt:lpstr>
      <vt:lpstr>Présentation PowerPoint</vt:lpstr>
      <vt:lpstr>Situation de logement des personnes en instabilité de logement depuis plus de 2 ans</vt:lpstr>
      <vt:lpstr>Donnees socio-demographiques</vt:lpstr>
      <vt:lpstr>Sante</vt:lpstr>
      <vt:lpstr>Revenu des personnes parcours longue durée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Contacts </vt:lpstr>
      <vt:lpstr>Questions </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MW</dc:creator>
  <cp:lastModifiedBy>Nicolas De Moor</cp:lastModifiedBy>
  <cp:revision>316</cp:revision>
  <dcterms:created xsi:type="dcterms:W3CDTF">2019-01-08T21:53:41Z</dcterms:created>
  <dcterms:modified xsi:type="dcterms:W3CDTF">2023-04-19T10:19:16Z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0x01010037F5099C112A5B4EAC89FB2FE3A4B854</vt:lpwstr>
  </property>
</Properties>
</file>